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368" r:id="rId2"/>
    <p:sldId id="635" r:id="rId3"/>
    <p:sldId id="520" r:id="rId4"/>
    <p:sldId id="521" r:id="rId5"/>
    <p:sldId id="522" r:id="rId6"/>
    <p:sldId id="636" r:id="rId7"/>
    <p:sldId id="525" r:id="rId8"/>
    <p:sldId id="640" r:id="rId9"/>
    <p:sldId id="641" r:id="rId10"/>
    <p:sldId id="643" r:id="rId11"/>
    <p:sldId id="594" r:id="rId12"/>
    <p:sldId id="644" r:id="rId13"/>
    <p:sldId id="659" r:id="rId14"/>
    <p:sldId id="666" r:id="rId15"/>
    <p:sldId id="647" r:id="rId16"/>
    <p:sldId id="648" r:id="rId17"/>
    <p:sldId id="645" r:id="rId18"/>
    <p:sldId id="652" r:id="rId19"/>
    <p:sldId id="653" r:id="rId20"/>
    <p:sldId id="650" r:id="rId21"/>
    <p:sldId id="658" r:id="rId22"/>
    <p:sldId id="654" r:id="rId23"/>
    <p:sldId id="661" r:id="rId24"/>
    <p:sldId id="662" r:id="rId25"/>
    <p:sldId id="665" r:id="rId26"/>
    <p:sldId id="668" r:id="rId27"/>
    <p:sldId id="667" r:id="rId28"/>
    <p:sldId id="663" r:id="rId29"/>
    <p:sldId id="669" r:id="rId30"/>
    <p:sldId id="670" r:id="rId31"/>
    <p:sldId id="675" r:id="rId32"/>
    <p:sldId id="664" r:id="rId33"/>
    <p:sldId id="678" r:id="rId34"/>
    <p:sldId id="679" r:id="rId35"/>
    <p:sldId id="671" r:id="rId36"/>
    <p:sldId id="672" r:id="rId37"/>
    <p:sldId id="673" r:id="rId38"/>
    <p:sldId id="680" r:id="rId39"/>
    <p:sldId id="674" r:id="rId40"/>
    <p:sldId id="681" r:id="rId41"/>
    <p:sldId id="682" r:id="rId42"/>
    <p:sldId id="683" r:id="rId43"/>
    <p:sldId id="684" r:id="rId44"/>
    <p:sldId id="685" r:id="rId45"/>
    <p:sldId id="610" r:id="rId46"/>
    <p:sldId id="612" r:id="rId47"/>
    <p:sldId id="534" r:id="rId48"/>
    <p:sldId id="535" r:id="rId49"/>
    <p:sldId id="633" r:id="rId50"/>
    <p:sldId id="655" r:id="rId51"/>
    <p:sldId id="67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ir Hinojosa Diazgranados" initials="SHD" lastIdx="5" clrIdx="0">
    <p:extLst>
      <p:ext uri="{19B8F6BF-5375-455C-9EA6-DF929625EA0E}">
        <p15:presenceInfo xmlns:p15="http://schemas.microsoft.com/office/powerpoint/2012/main" userId="ddc8d333f69d63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7451EB"/>
    <a:srgbClr val="33CC33"/>
    <a:srgbClr val="00FF00"/>
    <a:srgbClr val="FFF2CC"/>
    <a:srgbClr val="7F7F7F"/>
    <a:srgbClr val="548235"/>
    <a:srgbClr val="5B9BD5"/>
    <a:srgbClr val="44546A"/>
    <a:srgbClr val="6673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96" autoAdjust="0"/>
  </p:normalViewPr>
  <p:slideViewPr>
    <p:cSldViewPr snapToGrid="0">
      <p:cViewPr varScale="1">
        <p:scale>
          <a:sx n="105" d="100"/>
          <a:sy n="105" d="100"/>
        </p:scale>
        <p:origin x="75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9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908C2-F1FA-4AA1-810C-31F86594FA8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F2AE6-6017-4F49-BA98-7A7C284C870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86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8D31E-EEDD-42CA-A79A-B9539977145E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E2823-3393-479C-B299-87C7B63AEB2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66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quels sont les objectifs de ce projet</a:t>
            </a:r>
          </a:p>
          <a:p>
            <a:pPr marL="228600" indent="-228600">
              <a:buAutoNum type="arabicPeriod"/>
            </a:pPr>
            <a:r>
              <a:rPr lang="fr-FR" dirty="0"/>
              <a:t>Connaitre plus en détails le </a:t>
            </a:r>
            <a:r>
              <a:rPr lang="fr-FR" dirty="0" err="1"/>
              <a:t>dataset</a:t>
            </a:r>
            <a:r>
              <a:rPr lang="fr-FR" dirty="0"/>
              <a:t> / l’ensemble de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Une petite analyse pour connaitre en plus l’ensemble de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processus pour faire le traitement du jeu de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modélisation effectuées selon tout ce que j’ai défini pour travailler la mission</a:t>
            </a:r>
          </a:p>
          <a:p>
            <a:pPr marL="228600" indent="-228600">
              <a:buAutoNum type="arabicPeriod"/>
            </a:pPr>
            <a:r>
              <a:rPr lang="fr-FR" dirty="0"/>
              <a:t>La conclusion sur le modélisation et aussi le jeu de données</a:t>
            </a: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3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75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20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69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3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00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55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67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80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13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63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28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50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5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toutes les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features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textuelle, le résultat est 4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datasets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basés sur la combinaison entre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BoW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/TF-IDF and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Lemmatization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Stemming</a:t>
            </a:r>
            <a:endParaRPr lang="fr-FR" sz="9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92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26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97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95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97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7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60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319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11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13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28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25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173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587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758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34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085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1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/>
              <a:t>On</a:t>
            </a:r>
            <a:r>
              <a:rPr lang="es-ES" dirty="0"/>
              <a:t> continue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42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069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276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660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73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492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Feautures</a:t>
            </a:r>
            <a:r>
              <a:rPr lang="fr-FR" dirty="0"/>
              <a:t> basés sur SIFT et ORB ont ajouté beaucoup de bruit. </a:t>
            </a:r>
            <a:r>
              <a:rPr lang="fr-FR" sz="1050" dirty="0" err="1"/>
              <a:t>Multicollinearity</a:t>
            </a:r>
            <a:r>
              <a:rPr lang="fr-FR" sz="1050" dirty="0"/>
              <a:t>, variance dispersée, nombre des échantillons faible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618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s-ES" b="1" dirty="0" err="1"/>
              <a:t>Kmeans</a:t>
            </a:r>
            <a:r>
              <a:rPr lang="es-ES" b="1" dirty="0"/>
              <a:t> :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minimiser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variance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clusters</a:t>
            </a:r>
            <a:endParaRPr lang="es-E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b="1" dirty="0"/>
              <a:t>Le méthode du </a:t>
            </a:r>
            <a:r>
              <a:rPr lang="fr-FR" b="1" dirty="0" err="1"/>
              <a:t>codeu</a:t>
            </a:r>
            <a:r>
              <a:rPr lang="fr-FR" b="1" dirty="0"/>
              <a:t> : </a:t>
            </a:r>
            <a:r>
              <a:rPr lang="fr-FR" dirty="0"/>
              <a:t>La somme de la distance au carré entre chaque point et le centroïde dans un cluster. </a:t>
            </a:r>
            <a:br>
              <a:rPr lang="fr-FR" dirty="0"/>
            </a:br>
            <a:r>
              <a:rPr lang="fr-FR" dirty="0"/>
              <a:t>Lorsque nous analysons le graphique on peut voir que la courbe a changé rapidement de direction en faisant une forme de coude.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b="1" dirty="0"/>
              <a:t>L’indice de Davies-</a:t>
            </a:r>
            <a:r>
              <a:rPr lang="fr-FR" b="1" dirty="0" err="1"/>
              <a:t>Bouldin</a:t>
            </a:r>
            <a:r>
              <a:rPr lang="fr-FR" b="1" dirty="0"/>
              <a:t> : </a:t>
            </a:r>
            <a:r>
              <a:rPr lang="fr-FR" b="0" dirty="0"/>
              <a:t>comparer les distances intra-clusters (homogénéité) qu’on veut qu’il soit faible, aux distance inter-cluster que l’on veut grandes.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b="1" i="0" dirty="0">
                <a:effectLst/>
                <a:latin typeface="Montserrat" panose="00000500000000000000" pitchFamily="2" charset="0"/>
              </a:rPr>
              <a:t>Le coefficient de silhouette : 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pour mesurer la similarité d’un point à son propre cluster (cohésion / homogénéité) par rapport à d’autres cluster (séparation). </a:t>
            </a:r>
            <a:br>
              <a:rPr lang="fr-FR" b="0" i="0" dirty="0">
                <a:effectLst/>
                <a:latin typeface="Montserrat" panose="00000500000000000000" pitchFamily="2" charset="0"/>
              </a:rPr>
            </a:br>
            <a:r>
              <a:rPr lang="fr-FR" b="0" i="0" dirty="0">
                <a:effectLst/>
                <a:latin typeface="Montserrat" panose="00000500000000000000" pitchFamily="2" charset="0"/>
              </a:rPr>
              <a:t>Pour analyser cela, on calcule la distance moyenne d’un point à d’autres du même cluster et également par rapport à des points d’un autre cluster. </a:t>
            </a:r>
            <a:endParaRPr lang="fr-FR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863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807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toutes les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features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textuelle, le résultat est 4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datasets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basés sur la combinaison entre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BoW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/TF-IDF and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Lemmatization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Stemming</a:t>
            </a:r>
            <a:endParaRPr lang="fr-FR" sz="9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123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07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18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87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82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44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5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4754-E95A-4E67-9440-F22C89CFE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4C75A-0EAB-4D20-86C0-568E73AEF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BF43-25CB-4153-A9F1-579FE1FAE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27149-8866-4B3A-9895-25177AEC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8285B-ACAD-4B89-A226-DA64B023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6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4BD4-80E0-4BB4-A3AF-B94AE462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1EED8-ED13-4D0F-B608-A51826173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D9132-52B0-4C99-A9BC-DC01E84C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E0A0E-C1B3-48F3-844D-C9ADE8FB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8B644-F794-490C-9F66-F6A8FCCF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3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9F71D-9EED-4B1D-BF07-4B9E7CC81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69246-E9D6-4FCC-8FA6-A9AC027A1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16AAF-68E8-437F-B982-C5C16659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3F42-3FF8-4150-86B7-E8F30FC2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09978-469F-49FF-B43D-DACD3C38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5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271E-66E3-400F-AC71-8BE449D9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2B287-2392-46C4-A993-60354D30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34356-B34F-4769-9632-F55F0153A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5B952-8887-4A3F-804E-3DBAF593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C0E42-DADA-41D1-96DF-AAF74AB8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07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431A-04BD-4095-A2EC-4FFC385BC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56079-36F7-4190-BE5D-1F7C6DB14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C1BE7-C03E-406D-9A4C-578D334F8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87C51-397B-4AE5-B444-BD264C46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06633-5B68-4F22-8077-EBABB2B8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A5D0-0451-4449-A0B3-12794C5F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BB26C-D4B6-4B8E-8A93-28C820BA6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57FEB-7DBC-4A52-9CDC-D7B1E57EC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F59EA-B0AE-4012-89BF-908D4903E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8E08B-D16A-4667-9D04-5CE83E68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395AF-9FB2-485E-99DA-6851542F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3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DFD3-1711-4DC4-A504-A09AC4F6D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C1740-B139-471D-9242-D326AB317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AFF12-D20C-4FFA-9F47-E17D63491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F61809-5DE7-463F-8F8F-A883FA09E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B0F66-B2EC-4EF9-8DD9-713CF6367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8F4F3A-57DD-4AE9-8713-849014C2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14980-D335-4D15-A150-30B3118D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720B8-A052-4612-864D-3CD6181C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5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9AF94-11F8-4BED-9C61-8F589714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229F3-B276-4718-9039-4E4E1728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32560-90BE-4382-85F8-3BD3D224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A94D5-ACF6-489E-B1D7-8FAF5664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7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D8A818-E734-48BC-85D6-82019F32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064C5-4CF3-4F02-8C95-6C37CD5F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022A1-E755-48A5-AD19-7462EF63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4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0867-F31B-4EC5-A648-F99CDB78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796-E196-4DE0-BFE0-412C82BA3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8914B-4448-4F1D-8B5C-2358188CE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FE599-140C-4B4E-9B88-9511F0F3E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AB99F-9E56-451E-9A21-60BD7B1A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173CC-9A5A-4854-8B4A-0EA6896C6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5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232E-CEB3-4893-A5FB-F3A45F58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89308-6E78-4E92-8D75-F7ADDB989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DF58A-A31E-4548-B941-C87A02347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26BA1-212C-4903-B4D3-5C7AE313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5AC60-A531-4A77-91BB-7F2524E0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04F3B-196D-4187-954C-A0B6011AD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6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CCEA5A-2BAB-47B2-AD9A-6B04A07A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4BCF3-E0E4-4833-8483-749F70196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72265-5014-4360-ADC3-9CAED7F75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CD729-31D5-4480-98D7-69012EF3B7D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643C0-8034-44CE-B7CE-E0A45718C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E4D35-9446-4AF7-80EC-05236686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5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7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2644C4-E0DE-4FEE-8713-F22AE43E9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432794"/>
            <a:ext cx="6944616" cy="820048"/>
          </a:xfrm>
        </p:spPr>
        <p:txBody>
          <a:bodyPr>
            <a:normAutofit/>
          </a:bodyPr>
          <a:lstStyle/>
          <a:p>
            <a:r>
              <a:rPr lang="fr-FR" b="1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Formation</a:t>
            </a:r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 Data </a:t>
            </a:r>
            <a:r>
              <a:rPr lang="es-ES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Scientist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561266" y="1870344"/>
            <a:ext cx="659269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Projet 6</a:t>
            </a:r>
          </a:p>
          <a:p>
            <a:r>
              <a:rPr lang="fr-FR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« Classification automatique des biens de consommation »</a:t>
            </a:r>
          </a:p>
        </p:txBody>
      </p:sp>
      <p:cxnSp>
        <p:nvCxnSpPr>
          <p:cNvPr id="9" name="Google Shape;2466;p51">
            <a:extLst>
              <a:ext uri="{FF2B5EF4-FFF2-40B4-BE49-F238E27FC236}">
                <a16:creationId xmlns:a16="http://schemas.microsoft.com/office/drawing/2014/main" id="{4836EC1E-2FCF-42BD-A825-D9C2D14DBF82}"/>
              </a:ext>
            </a:extLst>
          </p:cNvPr>
          <p:cNvCxnSpPr/>
          <p:nvPr/>
        </p:nvCxnSpPr>
        <p:spPr>
          <a:xfrm>
            <a:off x="301094" y="1680039"/>
            <a:ext cx="4169488" cy="0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467;p51">
            <a:extLst>
              <a:ext uri="{FF2B5EF4-FFF2-40B4-BE49-F238E27FC236}">
                <a16:creationId xmlns:a16="http://schemas.microsoft.com/office/drawing/2014/main" id="{A391C5C2-FB9D-450E-A219-D2B18AE453D9}"/>
              </a:ext>
            </a:extLst>
          </p:cNvPr>
          <p:cNvCxnSpPr>
            <a:cxnSpLocks/>
          </p:cNvCxnSpPr>
          <p:nvPr/>
        </p:nvCxnSpPr>
        <p:spPr>
          <a:xfrm>
            <a:off x="335072" y="1653091"/>
            <a:ext cx="0" cy="2244877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468;p51">
            <a:extLst>
              <a:ext uri="{FF2B5EF4-FFF2-40B4-BE49-F238E27FC236}">
                <a16:creationId xmlns:a16="http://schemas.microsoft.com/office/drawing/2014/main" id="{DE9901FA-B3FC-402B-9271-4E78E0761449}"/>
              </a:ext>
            </a:extLst>
          </p:cNvPr>
          <p:cNvCxnSpPr/>
          <p:nvPr/>
        </p:nvCxnSpPr>
        <p:spPr>
          <a:xfrm>
            <a:off x="300199" y="3872892"/>
            <a:ext cx="4239527" cy="0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469;p51">
            <a:extLst>
              <a:ext uri="{FF2B5EF4-FFF2-40B4-BE49-F238E27FC236}">
                <a16:creationId xmlns:a16="http://schemas.microsoft.com/office/drawing/2014/main" id="{9591926F-FF01-4387-94EC-F02CCE4DE26B}"/>
              </a:ext>
            </a:extLst>
          </p:cNvPr>
          <p:cNvCxnSpPr/>
          <p:nvPr/>
        </p:nvCxnSpPr>
        <p:spPr>
          <a:xfrm flipH="1">
            <a:off x="4510940" y="3556233"/>
            <a:ext cx="5253" cy="341735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E5C04395-C4C6-4EF9-843E-893AD29874B0}"/>
              </a:ext>
            </a:extLst>
          </p:cNvPr>
          <p:cNvSpPr txBox="1"/>
          <p:nvPr/>
        </p:nvSpPr>
        <p:spPr>
          <a:xfrm>
            <a:off x="279917" y="4830203"/>
            <a:ext cx="659269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</p:txBody>
      </p:sp>
      <p:pic>
        <p:nvPicPr>
          <p:cNvPr id="1026" name="Picture 2" descr="OpenClassrooms — Wikipédia">
            <a:extLst>
              <a:ext uri="{FF2B5EF4-FFF2-40B4-BE49-F238E27FC236}">
                <a16:creationId xmlns:a16="http://schemas.microsoft.com/office/drawing/2014/main" id="{1ED1A659-D6AB-4947-92C5-9E65D7B2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726A3A85-09B8-4BB5-860D-F94E9D062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5C0706D-7D95-4521-BDC3-DEC636978AA3}"/>
              </a:ext>
            </a:extLst>
          </p:cNvPr>
          <p:cNvSpPr txBox="1"/>
          <p:nvPr/>
        </p:nvSpPr>
        <p:spPr>
          <a:xfrm>
            <a:off x="279917" y="6221763"/>
            <a:ext cx="2673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27 octubre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2021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F1163A-7966-46BB-A251-D8510180B2FD}"/>
              </a:ext>
            </a:extLst>
          </p:cNvPr>
          <p:cNvSpPr/>
          <p:nvPr/>
        </p:nvSpPr>
        <p:spPr>
          <a:xfrm>
            <a:off x="104066" y="6112417"/>
            <a:ext cx="1724734" cy="56530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3F004B6-5BB4-426D-84EB-20C887456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8" t="4156" r="8695" b="7052"/>
          <a:stretch/>
        </p:blipFill>
        <p:spPr>
          <a:xfrm>
            <a:off x="8035962" y="527181"/>
            <a:ext cx="3216538" cy="224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5020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895;p38">
            <a:extLst>
              <a:ext uri="{FF2B5EF4-FFF2-40B4-BE49-F238E27FC236}">
                <a16:creationId xmlns:a16="http://schemas.microsoft.com/office/drawing/2014/main" id="{DECECF71-B5C1-4DF1-8B85-BC87367B9DAA}"/>
              </a:ext>
            </a:extLst>
          </p:cNvPr>
          <p:cNvSpPr/>
          <p:nvPr/>
        </p:nvSpPr>
        <p:spPr>
          <a:xfrm>
            <a:off x="9999267" y="195352"/>
            <a:ext cx="2054428" cy="969975"/>
          </a:xfrm>
          <a:custGeom>
            <a:avLst/>
            <a:gdLst/>
            <a:ahLst/>
            <a:cxnLst/>
            <a:rect l="l" t="t" r="r" b="b"/>
            <a:pathLst>
              <a:path w="30977" h="13004" extrusionOk="0">
                <a:moveTo>
                  <a:pt x="0" y="1"/>
                </a:moveTo>
                <a:lnTo>
                  <a:pt x="3653" y="6503"/>
                </a:lnTo>
                <a:lnTo>
                  <a:pt x="0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96;p38">
            <a:extLst>
              <a:ext uri="{FF2B5EF4-FFF2-40B4-BE49-F238E27FC236}">
                <a16:creationId xmlns:a16="http://schemas.microsoft.com/office/drawing/2014/main" id="{443EA679-2BE4-454B-94FF-09F6BB08B412}"/>
              </a:ext>
            </a:extLst>
          </p:cNvPr>
          <p:cNvSpPr txBox="1"/>
          <p:nvPr/>
        </p:nvSpPr>
        <p:spPr>
          <a:xfrm>
            <a:off x="10122679" y="481857"/>
            <a:ext cx="1826756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92424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Nettoyage des variables textuelles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30D361-EF35-47B2-A0BD-B740273B4C80}"/>
              </a:ext>
            </a:extLst>
          </p:cNvPr>
          <p:cNvSpPr txBox="1"/>
          <p:nvPr/>
        </p:nvSpPr>
        <p:spPr>
          <a:xfrm>
            <a:off x="835633" y="1358827"/>
            <a:ext cx="3107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Passage au log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B73C954-349D-403D-94EC-BF08ACAC9C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358827"/>
            <a:ext cx="457727" cy="427272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7A1E514F-0120-40A6-A469-C73E2FE6D6D1}"/>
              </a:ext>
            </a:extLst>
          </p:cNvPr>
          <p:cNvSpPr txBox="1"/>
          <p:nvPr/>
        </p:nvSpPr>
        <p:spPr>
          <a:xfrm>
            <a:off x="4898791" y="1565349"/>
            <a:ext cx="31077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Traitement des valeurs manquantes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231E7BAD-C9F3-44F3-B144-CAC78A8710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64" y="1565349"/>
            <a:ext cx="457727" cy="427272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29C4F11A-1D1A-4C3C-AEBA-0DB114165BB5}"/>
              </a:ext>
            </a:extLst>
          </p:cNvPr>
          <p:cNvSpPr txBox="1"/>
          <p:nvPr/>
        </p:nvSpPr>
        <p:spPr>
          <a:xfrm>
            <a:off x="4826326" y="2273235"/>
            <a:ext cx="4539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Textuelle</a:t>
            </a:r>
            <a: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  <a:t> : (Brand, </a:t>
            </a:r>
            <a:r>
              <a:rPr lang="en-US" dirty="0" err="1">
                <a:solidFill>
                  <a:srgbClr val="000000"/>
                </a:solidFill>
                <a:latin typeface="docs-Roboto"/>
              </a:rPr>
              <a:t>Product_specifications</a:t>
            </a:r>
            <a:r>
              <a:rPr lang="en-US" dirty="0">
                <a:solidFill>
                  <a:srgbClr val="000000"/>
                </a:solidFill>
                <a:latin typeface="docs-Roboto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docs-Roboto"/>
              </a:rPr>
              <a:t>Numérique : Retail price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A30BC1-DE3D-426A-9B9A-52AA84D9A4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849"/>
          <a:stretch/>
        </p:blipFill>
        <p:spPr>
          <a:xfrm>
            <a:off x="4669927" y="3200180"/>
            <a:ext cx="6767835" cy="2836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" name="Google Shape;889;p38">
            <a:extLst>
              <a:ext uri="{FF2B5EF4-FFF2-40B4-BE49-F238E27FC236}">
                <a16:creationId xmlns:a16="http://schemas.microsoft.com/office/drawing/2014/main" id="{D239B662-12F8-4966-82C6-471AC6037661}"/>
              </a:ext>
            </a:extLst>
          </p:cNvPr>
          <p:cNvSpPr/>
          <p:nvPr/>
        </p:nvSpPr>
        <p:spPr>
          <a:xfrm>
            <a:off x="9999134" y="124030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890;p38">
            <a:extLst>
              <a:ext uri="{FF2B5EF4-FFF2-40B4-BE49-F238E27FC236}">
                <a16:creationId xmlns:a16="http://schemas.microsoft.com/office/drawing/2014/main" id="{A1FA3793-79C1-44EF-A208-E65AF094FC23}"/>
              </a:ext>
            </a:extLst>
          </p:cNvPr>
          <p:cNvSpPr txBox="1"/>
          <p:nvPr/>
        </p:nvSpPr>
        <p:spPr>
          <a:xfrm>
            <a:off x="10075222" y="1556238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645AAB5-174D-49DF-9461-8E305912BA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85" r="49568"/>
          <a:stretch/>
        </p:blipFill>
        <p:spPr>
          <a:xfrm>
            <a:off x="585099" y="2344347"/>
            <a:ext cx="3489244" cy="2594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6212E629-0344-45C6-803F-93B5218B1F12}"/>
              </a:ext>
            </a:extLst>
          </p:cNvPr>
          <p:cNvSpPr txBox="1"/>
          <p:nvPr/>
        </p:nvSpPr>
        <p:spPr>
          <a:xfrm>
            <a:off x="744627" y="1832909"/>
            <a:ext cx="332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docs-Roboto"/>
              </a:rPr>
              <a:t>Retail price</a:t>
            </a:r>
          </a:p>
        </p:txBody>
      </p:sp>
    </p:spTree>
    <p:extLst>
      <p:ext uri="{BB962C8B-B14F-4D97-AF65-F5344CB8AC3E}">
        <p14:creationId xmlns:p14="http://schemas.microsoft.com/office/powerpoint/2010/main" val="566144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Traitement des données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4.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9BB8AC8-1ACE-49FD-86AD-CD4F76257EA6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400E4523-580F-4899-BED0-42D7A0AF2D77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F20B039F-8F5A-4C1D-871B-3315A96C9FB4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C77AEED6-ECA5-4AC4-B32E-8D528FCF381E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942DDD12-CE55-4AE7-95DF-FB4C65302FB0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62767745-BF55-4FE8-AC47-148E997E4809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82847262-7BB2-4FC0-8B01-87736809AB3F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C61B6D0E-800A-45FE-BCB1-754DB4145D0E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FDCE5AB2-04FC-44BD-BF3B-89BB5690FF46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BB152C68-3D07-4F29-8EAC-3E7B34FF3A64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3C1A9256-64EA-4577-9C2F-C294EEBFFEA9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C8CDA1B1-29B7-4DE1-9651-1FB5CC0E187A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84EF3FF2-AA93-449C-94D2-0234D0D56060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4E1B6EF7-15AE-4FD1-8C2A-CA418E100D83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0B1E9A3B-1DC5-4E6E-9342-910B511D4C4A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865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1AC629-C929-4943-BF27-9F468995ABAF}"/>
              </a:ext>
            </a:extLst>
          </p:cNvPr>
          <p:cNvSpPr/>
          <p:nvPr/>
        </p:nvSpPr>
        <p:spPr>
          <a:xfrm>
            <a:off x="1160765" y="3692759"/>
            <a:ext cx="9597335" cy="21954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677DC8-5598-4295-8834-F7922D2B167E}"/>
              </a:ext>
            </a:extLst>
          </p:cNvPr>
          <p:cNvSpPr/>
          <p:nvPr/>
        </p:nvSpPr>
        <p:spPr>
          <a:xfrm>
            <a:off x="1160765" y="1489404"/>
            <a:ext cx="9597335" cy="2195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A13E933-0828-4317-B029-E436B85D1A12}"/>
              </a:ext>
            </a:extLst>
          </p:cNvPr>
          <p:cNvSpPr txBox="1"/>
          <p:nvPr/>
        </p:nvSpPr>
        <p:spPr>
          <a:xfrm rot="16200000">
            <a:off x="391639" y="2402453"/>
            <a:ext cx="2195432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T</a:t>
            </a:r>
            <a:r>
              <a:rPr lang="fr-FR" b="1" dirty="0" err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extuelles</a:t>
            </a:r>
            <a:endParaRPr lang="fr-FR" sz="18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2765E430-5B82-4395-95DC-A378EE71299A}"/>
              </a:ext>
            </a:extLst>
          </p:cNvPr>
          <p:cNvSpPr txBox="1"/>
          <p:nvPr/>
        </p:nvSpPr>
        <p:spPr>
          <a:xfrm rot="16200000">
            <a:off x="392210" y="4608306"/>
            <a:ext cx="2193989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fr-FR" sz="1800" b="1" dirty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oogle Sans"/>
              </a:rPr>
              <a:t>Visuelles</a:t>
            </a:r>
          </a:p>
        </p:txBody>
      </p:sp>
      <p:sp>
        <p:nvSpPr>
          <p:cNvPr id="18" name="Google Shape;189;p19">
            <a:extLst>
              <a:ext uri="{FF2B5EF4-FFF2-40B4-BE49-F238E27FC236}">
                <a16:creationId xmlns:a16="http://schemas.microsoft.com/office/drawing/2014/main" id="{0EE75342-537A-438B-A014-B203FB9D0BE8}"/>
              </a:ext>
            </a:extLst>
          </p:cNvPr>
          <p:cNvSpPr/>
          <p:nvPr/>
        </p:nvSpPr>
        <p:spPr>
          <a:xfrm>
            <a:off x="1901165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3;p19">
            <a:extLst>
              <a:ext uri="{FF2B5EF4-FFF2-40B4-BE49-F238E27FC236}">
                <a16:creationId xmlns:a16="http://schemas.microsoft.com/office/drawing/2014/main" id="{A67AC840-837F-469B-B0A9-ED0AD3CC0C26}"/>
              </a:ext>
            </a:extLst>
          </p:cNvPr>
          <p:cNvSpPr txBox="1"/>
          <p:nvPr/>
        </p:nvSpPr>
        <p:spPr>
          <a:xfrm>
            <a:off x="2296343" y="2147399"/>
            <a:ext cx="1285909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des textes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197;p19">
            <a:extLst>
              <a:ext uri="{FF2B5EF4-FFF2-40B4-BE49-F238E27FC236}">
                <a16:creationId xmlns:a16="http://schemas.microsoft.com/office/drawing/2014/main" id="{CB9E6654-8739-4F3A-8924-12991125C0A0}"/>
              </a:ext>
            </a:extLst>
          </p:cNvPr>
          <p:cNvSpPr/>
          <p:nvPr/>
        </p:nvSpPr>
        <p:spPr>
          <a:xfrm>
            <a:off x="3527076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204;p19">
            <a:extLst>
              <a:ext uri="{FF2B5EF4-FFF2-40B4-BE49-F238E27FC236}">
                <a16:creationId xmlns:a16="http://schemas.microsoft.com/office/drawing/2014/main" id="{3CBF4DD6-A543-4734-82A2-B4C92E5B6723}"/>
              </a:ext>
            </a:extLst>
          </p:cNvPr>
          <p:cNvSpPr txBox="1"/>
          <p:nvPr/>
        </p:nvSpPr>
        <p:spPr>
          <a:xfrm>
            <a:off x="3527577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189;p19">
            <a:extLst>
              <a:ext uri="{FF2B5EF4-FFF2-40B4-BE49-F238E27FC236}">
                <a16:creationId xmlns:a16="http://schemas.microsoft.com/office/drawing/2014/main" id="{D66DAA3D-B99D-4294-B747-EF88DE6D2F53}"/>
              </a:ext>
            </a:extLst>
          </p:cNvPr>
          <p:cNvSpPr/>
          <p:nvPr/>
        </p:nvSpPr>
        <p:spPr>
          <a:xfrm>
            <a:off x="3896680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93;p19">
            <a:extLst>
              <a:ext uri="{FF2B5EF4-FFF2-40B4-BE49-F238E27FC236}">
                <a16:creationId xmlns:a16="http://schemas.microsoft.com/office/drawing/2014/main" id="{24262E05-591B-4618-A0AD-BCDBDC96FE9C}"/>
              </a:ext>
            </a:extLst>
          </p:cNvPr>
          <p:cNvSpPr txBox="1"/>
          <p:nvPr/>
        </p:nvSpPr>
        <p:spPr>
          <a:xfrm>
            <a:off x="4175753" y="2142037"/>
            <a:ext cx="143540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 des textes</a:t>
            </a:r>
            <a:endParaRPr sz="19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Google Shape;197;p19">
            <a:extLst>
              <a:ext uri="{FF2B5EF4-FFF2-40B4-BE49-F238E27FC236}">
                <a16:creationId xmlns:a16="http://schemas.microsoft.com/office/drawing/2014/main" id="{22A325C3-6C0D-42E3-A33F-1D0131CFEF51}"/>
              </a:ext>
            </a:extLst>
          </p:cNvPr>
          <p:cNvSpPr/>
          <p:nvPr/>
        </p:nvSpPr>
        <p:spPr>
          <a:xfrm>
            <a:off x="5522591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9" name="Google Shape;204;p19">
            <a:extLst>
              <a:ext uri="{FF2B5EF4-FFF2-40B4-BE49-F238E27FC236}">
                <a16:creationId xmlns:a16="http://schemas.microsoft.com/office/drawing/2014/main" id="{2AA50079-56BB-48BF-B3F8-88658946D817}"/>
              </a:ext>
            </a:extLst>
          </p:cNvPr>
          <p:cNvSpPr txBox="1"/>
          <p:nvPr/>
        </p:nvSpPr>
        <p:spPr>
          <a:xfrm>
            <a:off x="5523092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189;p19">
            <a:extLst>
              <a:ext uri="{FF2B5EF4-FFF2-40B4-BE49-F238E27FC236}">
                <a16:creationId xmlns:a16="http://schemas.microsoft.com/office/drawing/2014/main" id="{363D92F1-90E4-452B-9171-4BD8083963BD}"/>
              </a:ext>
            </a:extLst>
          </p:cNvPr>
          <p:cNvSpPr/>
          <p:nvPr/>
        </p:nvSpPr>
        <p:spPr>
          <a:xfrm>
            <a:off x="5900346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93;p19">
            <a:extLst>
              <a:ext uri="{FF2B5EF4-FFF2-40B4-BE49-F238E27FC236}">
                <a16:creationId xmlns:a16="http://schemas.microsoft.com/office/drawing/2014/main" id="{9CE5D129-D9E2-4074-B922-D584155874B0}"/>
              </a:ext>
            </a:extLst>
          </p:cNvPr>
          <p:cNvSpPr txBox="1"/>
          <p:nvPr/>
        </p:nvSpPr>
        <p:spPr>
          <a:xfrm>
            <a:off x="5958371" y="2129258"/>
            <a:ext cx="165729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b="1" i="0" dirty="0" err="1">
                <a:solidFill>
                  <a:srgbClr val="FFFFFF"/>
                </a:solidFill>
                <a:effectLst/>
                <a:latin typeface="Google Sans"/>
              </a:rPr>
              <a:t>Stemming</a:t>
            </a:r>
            <a:r>
              <a:rPr lang="fr-FR" b="1" i="0" dirty="0">
                <a:solidFill>
                  <a:srgbClr val="FFFFFF"/>
                </a:solidFill>
                <a:effectLst/>
                <a:latin typeface="Google Sans"/>
              </a:rPr>
              <a:t> </a:t>
            </a:r>
            <a:r>
              <a:rPr lang="fr-FR" sz="1600" b="1" dirty="0">
                <a:solidFill>
                  <a:srgbClr val="FFFFFF"/>
                </a:solidFill>
                <a:latin typeface="Google Sans"/>
              </a:rPr>
              <a:t>Lemmatisation</a:t>
            </a:r>
            <a:endParaRPr lang="fr-FR" sz="1600" b="1" i="0" dirty="0">
              <a:solidFill>
                <a:srgbClr val="FFFFFF"/>
              </a:solidFill>
              <a:effectLst/>
              <a:latin typeface="Google Sans"/>
            </a:endParaRPr>
          </a:p>
        </p:txBody>
      </p:sp>
      <p:sp>
        <p:nvSpPr>
          <p:cNvPr id="33" name="Google Shape;197;p19">
            <a:extLst>
              <a:ext uri="{FF2B5EF4-FFF2-40B4-BE49-F238E27FC236}">
                <a16:creationId xmlns:a16="http://schemas.microsoft.com/office/drawing/2014/main" id="{8894E3B7-4ADD-4A84-BDEA-7DE1B9A27CA3}"/>
              </a:ext>
            </a:extLst>
          </p:cNvPr>
          <p:cNvSpPr/>
          <p:nvPr/>
        </p:nvSpPr>
        <p:spPr>
          <a:xfrm>
            <a:off x="7526257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4" name="Google Shape;204;p19">
            <a:extLst>
              <a:ext uri="{FF2B5EF4-FFF2-40B4-BE49-F238E27FC236}">
                <a16:creationId xmlns:a16="http://schemas.microsoft.com/office/drawing/2014/main" id="{863AF158-D437-456F-AFD3-01AC34023795}"/>
              </a:ext>
            </a:extLst>
          </p:cNvPr>
          <p:cNvSpPr txBox="1"/>
          <p:nvPr/>
        </p:nvSpPr>
        <p:spPr>
          <a:xfrm>
            <a:off x="7526758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36" name="Google Shape;87;p14">
            <a:extLst>
              <a:ext uri="{FF2B5EF4-FFF2-40B4-BE49-F238E27FC236}">
                <a16:creationId xmlns:a16="http://schemas.microsoft.com/office/drawing/2014/main" id="{481030FE-2F76-4034-8324-66808EC3B64B}"/>
              </a:ext>
            </a:extLst>
          </p:cNvPr>
          <p:cNvCxnSpPr>
            <a:cxnSpLocks/>
          </p:cNvCxnSpPr>
          <p:nvPr/>
        </p:nvCxnSpPr>
        <p:spPr>
          <a:xfrm flipV="1">
            <a:off x="8892692" y="2806751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89;p14">
            <a:extLst>
              <a:ext uri="{FF2B5EF4-FFF2-40B4-BE49-F238E27FC236}">
                <a16:creationId xmlns:a16="http://schemas.microsoft.com/office/drawing/2014/main" id="{FE2A2F19-BBE8-4E81-AD34-EE87D3CAE90F}"/>
              </a:ext>
            </a:extLst>
          </p:cNvPr>
          <p:cNvSpPr txBox="1"/>
          <p:nvPr/>
        </p:nvSpPr>
        <p:spPr>
          <a:xfrm>
            <a:off x="8150066" y="2969648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BoW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et TF-IDF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39" name="Google Shape;87;p14">
            <a:extLst>
              <a:ext uri="{FF2B5EF4-FFF2-40B4-BE49-F238E27FC236}">
                <a16:creationId xmlns:a16="http://schemas.microsoft.com/office/drawing/2014/main" id="{2640757A-0D7B-4DC6-92CB-BC0EDA56D088}"/>
              </a:ext>
            </a:extLst>
          </p:cNvPr>
          <p:cNvCxnSpPr>
            <a:cxnSpLocks/>
          </p:cNvCxnSpPr>
          <p:nvPr/>
        </p:nvCxnSpPr>
        <p:spPr>
          <a:xfrm flipV="1">
            <a:off x="4806382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89;p14">
            <a:extLst>
              <a:ext uri="{FF2B5EF4-FFF2-40B4-BE49-F238E27FC236}">
                <a16:creationId xmlns:a16="http://schemas.microsoft.com/office/drawing/2014/main" id="{811C6E98-E2C6-49FC-A798-17B42ED2AF5E}"/>
              </a:ext>
            </a:extLst>
          </p:cNvPr>
          <p:cNvSpPr txBox="1"/>
          <p:nvPr/>
        </p:nvSpPr>
        <p:spPr>
          <a:xfrm>
            <a:off x="3866451" y="2967639"/>
            <a:ext cx="1883946" cy="49666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Tokenisation, nettoyage, suppression, etc.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89;p19">
            <a:extLst>
              <a:ext uri="{FF2B5EF4-FFF2-40B4-BE49-F238E27FC236}">
                <a16:creationId xmlns:a16="http://schemas.microsoft.com/office/drawing/2014/main" id="{DA2F023C-9D00-4092-979B-BAEF87A85906}"/>
              </a:ext>
            </a:extLst>
          </p:cNvPr>
          <p:cNvSpPr/>
          <p:nvPr/>
        </p:nvSpPr>
        <p:spPr>
          <a:xfrm>
            <a:off x="7941992" y="1947942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93;p19">
            <a:extLst>
              <a:ext uri="{FF2B5EF4-FFF2-40B4-BE49-F238E27FC236}">
                <a16:creationId xmlns:a16="http://schemas.microsoft.com/office/drawing/2014/main" id="{884C6099-46C4-4E77-A35F-663347E6B139}"/>
              </a:ext>
            </a:extLst>
          </p:cNvPr>
          <p:cNvSpPr txBox="1"/>
          <p:nvPr/>
        </p:nvSpPr>
        <p:spPr>
          <a:xfrm>
            <a:off x="7947455" y="2145404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 texte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8" name="Google Shape;197;p19">
            <a:extLst>
              <a:ext uri="{FF2B5EF4-FFF2-40B4-BE49-F238E27FC236}">
                <a16:creationId xmlns:a16="http://schemas.microsoft.com/office/drawing/2014/main" id="{A215CC3A-19F8-4C02-8CEA-4647920850A2}"/>
              </a:ext>
            </a:extLst>
          </p:cNvPr>
          <p:cNvSpPr/>
          <p:nvPr/>
        </p:nvSpPr>
        <p:spPr>
          <a:xfrm>
            <a:off x="9567903" y="2178037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9" name="Google Shape;204;p19">
            <a:extLst>
              <a:ext uri="{FF2B5EF4-FFF2-40B4-BE49-F238E27FC236}">
                <a16:creationId xmlns:a16="http://schemas.microsoft.com/office/drawing/2014/main" id="{22DB2B29-0AAB-445B-A0EE-E11F6CC906B3}"/>
              </a:ext>
            </a:extLst>
          </p:cNvPr>
          <p:cNvSpPr txBox="1"/>
          <p:nvPr/>
        </p:nvSpPr>
        <p:spPr>
          <a:xfrm>
            <a:off x="9568404" y="2177906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51" name="Google Shape;87;p14">
            <a:extLst>
              <a:ext uri="{FF2B5EF4-FFF2-40B4-BE49-F238E27FC236}">
                <a16:creationId xmlns:a16="http://schemas.microsoft.com/office/drawing/2014/main" id="{09B46CD4-B0F2-44BB-8C9C-D97194FBE51B}"/>
              </a:ext>
            </a:extLst>
          </p:cNvPr>
          <p:cNvCxnSpPr>
            <a:cxnSpLocks/>
          </p:cNvCxnSpPr>
          <p:nvPr/>
        </p:nvCxnSpPr>
        <p:spPr>
          <a:xfrm flipV="1">
            <a:off x="2804310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89;p14">
            <a:extLst>
              <a:ext uri="{FF2B5EF4-FFF2-40B4-BE49-F238E27FC236}">
                <a16:creationId xmlns:a16="http://schemas.microsoft.com/office/drawing/2014/main" id="{D7FAF724-D5FA-4278-B3BF-386B4F081031}"/>
              </a:ext>
            </a:extLst>
          </p:cNvPr>
          <p:cNvSpPr txBox="1"/>
          <p:nvPr/>
        </p:nvSpPr>
        <p:spPr>
          <a:xfrm>
            <a:off x="2014168" y="2967639"/>
            <a:ext cx="1577218" cy="496660"/>
          </a:xfrm>
          <a:prstGeom prst="rect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Caractères spéciaux et contraction.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0C88F7-E1A5-4FE3-A472-BAC36BEB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27" y="2225298"/>
            <a:ext cx="304762" cy="30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15BA7-6E34-4931-BC18-9314C4961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33" y="2218677"/>
            <a:ext cx="304762" cy="30476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600083DA-2A42-4AC6-9C14-CAC8D3136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8" y="2218677"/>
            <a:ext cx="304762" cy="304762"/>
          </a:xfrm>
          <a:prstGeom prst="rect">
            <a:avLst/>
          </a:prstGeom>
        </p:spPr>
      </p:pic>
      <p:sp>
        <p:nvSpPr>
          <p:cNvPr id="65" name="Google Shape;189;p19">
            <a:extLst>
              <a:ext uri="{FF2B5EF4-FFF2-40B4-BE49-F238E27FC236}">
                <a16:creationId xmlns:a16="http://schemas.microsoft.com/office/drawing/2014/main" id="{834E6425-850D-462C-95B0-45371727D4C4}"/>
              </a:ext>
            </a:extLst>
          </p:cNvPr>
          <p:cNvSpPr/>
          <p:nvPr/>
        </p:nvSpPr>
        <p:spPr>
          <a:xfrm>
            <a:off x="2691869" y="4177099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193;p19">
            <a:extLst>
              <a:ext uri="{FF2B5EF4-FFF2-40B4-BE49-F238E27FC236}">
                <a16:creationId xmlns:a16="http://schemas.microsoft.com/office/drawing/2014/main" id="{D2197B5B-C90A-4B0C-9985-12170FE4EC53}"/>
              </a:ext>
            </a:extLst>
          </p:cNvPr>
          <p:cNvSpPr txBox="1"/>
          <p:nvPr/>
        </p:nvSpPr>
        <p:spPr>
          <a:xfrm>
            <a:off x="3014869" y="4374561"/>
            <a:ext cx="1358088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des images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7" name="Google Shape;197;p19">
            <a:extLst>
              <a:ext uri="{FF2B5EF4-FFF2-40B4-BE49-F238E27FC236}">
                <a16:creationId xmlns:a16="http://schemas.microsoft.com/office/drawing/2014/main" id="{940D1BBE-3FE7-4E98-80EC-1FD3BD8D5868}"/>
              </a:ext>
            </a:extLst>
          </p:cNvPr>
          <p:cNvSpPr/>
          <p:nvPr/>
        </p:nvSpPr>
        <p:spPr>
          <a:xfrm>
            <a:off x="4317780" y="4407194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8" name="Google Shape;204;p19">
            <a:extLst>
              <a:ext uri="{FF2B5EF4-FFF2-40B4-BE49-F238E27FC236}">
                <a16:creationId xmlns:a16="http://schemas.microsoft.com/office/drawing/2014/main" id="{F662AAF8-C411-4E1F-8D8F-4C68E5C7FD59}"/>
              </a:ext>
            </a:extLst>
          </p:cNvPr>
          <p:cNvSpPr txBox="1"/>
          <p:nvPr/>
        </p:nvSpPr>
        <p:spPr>
          <a:xfrm>
            <a:off x="4318281" y="4407063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71" name="Image 70">
            <a:extLst>
              <a:ext uri="{FF2B5EF4-FFF2-40B4-BE49-F238E27FC236}">
                <a16:creationId xmlns:a16="http://schemas.microsoft.com/office/drawing/2014/main" id="{5DE0E792-67ED-4234-9777-DAC88A6C9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31" y="4452460"/>
            <a:ext cx="304762" cy="304762"/>
          </a:xfrm>
          <a:prstGeom prst="rect">
            <a:avLst/>
          </a:prstGeom>
        </p:spPr>
      </p:pic>
      <p:sp>
        <p:nvSpPr>
          <p:cNvPr id="72" name="Google Shape;189;p19">
            <a:extLst>
              <a:ext uri="{FF2B5EF4-FFF2-40B4-BE49-F238E27FC236}">
                <a16:creationId xmlns:a16="http://schemas.microsoft.com/office/drawing/2014/main" id="{BD73F0FA-F1BD-47ED-8FB1-7FF8455DBEC4}"/>
              </a:ext>
            </a:extLst>
          </p:cNvPr>
          <p:cNvSpPr/>
          <p:nvPr/>
        </p:nvSpPr>
        <p:spPr>
          <a:xfrm>
            <a:off x="4652221" y="4194546"/>
            <a:ext cx="2227800" cy="856800"/>
          </a:xfrm>
          <a:prstGeom prst="chevron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193;p19">
            <a:extLst>
              <a:ext uri="{FF2B5EF4-FFF2-40B4-BE49-F238E27FC236}">
                <a16:creationId xmlns:a16="http://schemas.microsoft.com/office/drawing/2014/main" id="{60BEC74D-F376-49E3-99CB-3DBF03C4C98F}"/>
              </a:ext>
            </a:extLst>
          </p:cNvPr>
          <p:cNvSpPr txBox="1"/>
          <p:nvPr/>
        </p:nvSpPr>
        <p:spPr>
          <a:xfrm>
            <a:off x="4935405" y="4383392"/>
            <a:ext cx="1293117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Traitement des images</a:t>
            </a:r>
            <a:endParaRPr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74" name="Google Shape;197;p19">
            <a:extLst>
              <a:ext uri="{FF2B5EF4-FFF2-40B4-BE49-F238E27FC236}">
                <a16:creationId xmlns:a16="http://schemas.microsoft.com/office/drawing/2014/main" id="{7102585F-A0CF-4775-A94C-ACA56CED5531}"/>
              </a:ext>
            </a:extLst>
          </p:cNvPr>
          <p:cNvSpPr/>
          <p:nvPr/>
        </p:nvSpPr>
        <p:spPr>
          <a:xfrm>
            <a:off x="6173346" y="4424641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75" name="Google Shape;204;p19">
            <a:extLst>
              <a:ext uri="{FF2B5EF4-FFF2-40B4-BE49-F238E27FC236}">
                <a16:creationId xmlns:a16="http://schemas.microsoft.com/office/drawing/2014/main" id="{43EC43B8-360B-44F0-A56F-E2D6D46DD3EC}"/>
              </a:ext>
            </a:extLst>
          </p:cNvPr>
          <p:cNvSpPr txBox="1"/>
          <p:nvPr/>
        </p:nvSpPr>
        <p:spPr>
          <a:xfrm>
            <a:off x="6173847" y="4424510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77" name="Google Shape;87;p14">
            <a:extLst>
              <a:ext uri="{FF2B5EF4-FFF2-40B4-BE49-F238E27FC236}">
                <a16:creationId xmlns:a16="http://schemas.microsoft.com/office/drawing/2014/main" id="{8E558051-017A-411E-88D2-4022291AC0DD}"/>
              </a:ext>
            </a:extLst>
          </p:cNvPr>
          <p:cNvCxnSpPr>
            <a:cxnSpLocks/>
          </p:cNvCxnSpPr>
          <p:nvPr/>
        </p:nvCxnSpPr>
        <p:spPr>
          <a:xfrm flipV="1">
            <a:off x="5666620" y="504993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89;p14">
            <a:extLst>
              <a:ext uri="{FF2B5EF4-FFF2-40B4-BE49-F238E27FC236}">
                <a16:creationId xmlns:a16="http://schemas.microsoft.com/office/drawing/2014/main" id="{4BBE07A1-EC59-4614-B4FA-DE02574A05FF}"/>
              </a:ext>
            </a:extLst>
          </p:cNvPr>
          <p:cNvSpPr txBox="1"/>
          <p:nvPr/>
        </p:nvSpPr>
        <p:spPr>
          <a:xfrm>
            <a:off x="4842963" y="5212828"/>
            <a:ext cx="1647314" cy="600807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Réduction des taille, réglage du contraste, transformation en gris.</a:t>
            </a:r>
          </a:p>
        </p:txBody>
      </p:sp>
      <p:cxnSp>
        <p:nvCxnSpPr>
          <p:cNvPr id="79" name="Google Shape;87;p14">
            <a:extLst>
              <a:ext uri="{FF2B5EF4-FFF2-40B4-BE49-F238E27FC236}">
                <a16:creationId xmlns:a16="http://schemas.microsoft.com/office/drawing/2014/main" id="{007482D1-6F85-4120-B3CD-71ED492929FA}"/>
              </a:ext>
            </a:extLst>
          </p:cNvPr>
          <p:cNvCxnSpPr>
            <a:cxnSpLocks/>
          </p:cNvCxnSpPr>
          <p:nvPr/>
        </p:nvCxnSpPr>
        <p:spPr>
          <a:xfrm flipV="1">
            <a:off x="7588729" y="504993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89;p14">
            <a:extLst>
              <a:ext uri="{FF2B5EF4-FFF2-40B4-BE49-F238E27FC236}">
                <a16:creationId xmlns:a16="http://schemas.microsoft.com/office/drawing/2014/main" id="{CCB18AB3-053C-454E-90DD-160DE50F1949}"/>
              </a:ext>
            </a:extLst>
          </p:cNvPr>
          <p:cNvSpPr txBox="1"/>
          <p:nvPr/>
        </p:nvSpPr>
        <p:spPr>
          <a:xfrm>
            <a:off x="6846103" y="5212829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SIRF et ORB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189;p19">
            <a:extLst>
              <a:ext uri="{FF2B5EF4-FFF2-40B4-BE49-F238E27FC236}">
                <a16:creationId xmlns:a16="http://schemas.microsoft.com/office/drawing/2014/main" id="{873B9079-4D9B-4454-9239-C5DDFECD8B84}"/>
              </a:ext>
            </a:extLst>
          </p:cNvPr>
          <p:cNvSpPr/>
          <p:nvPr/>
        </p:nvSpPr>
        <p:spPr>
          <a:xfrm>
            <a:off x="6638029" y="4191123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193;p19">
            <a:extLst>
              <a:ext uri="{FF2B5EF4-FFF2-40B4-BE49-F238E27FC236}">
                <a16:creationId xmlns:a16="http://schemas.microsoft.com/office/drawing/2014/main" id="{93C3C30B-90FD-4072-B9DC-4C04672C65CB}"/>
              </a:ext>
            </a:extLst>
          </p:cNvPr>
          <p:cNvSpPr txBox="1"/>
          <p:nvPr/>
        </p:nvSpPr>
        <p:spPr>
          <a:xfrm>
            <a:off x="6643492" y="4388585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des images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83" name="Google Shape;197;p19">
            <a:extLst>
              <a:ext uri="{FF2B5EF4-FFF2-40B4-BE49-F238E27FC236}">
                <a16:creationId xmlns:a16="http://schemas.microsoft.com/office/drawing/2014/main" id="{DA53D310-290B-47CD-B2D0-710B0D9E8CF2}"/>
              </a:ext>
            </a:extLst>
          </p:cNvPr>
          <p:cNvSpPr/>
          <p:nvPr/>
        </p:nvSpPr>
        <p:spPr>
          <a:xfrm>
            <a:off x="8263940" y="442121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84" name="Google Shape;204;p19">
            <a:extLst>
              <a:ext uri="{FF2B5EF4-FFF2-40B4-BE49-F238E27FC236}">
                <a16:creationId xmlns:a16="http://schemas.microsoft.com/office/drawing/2014/main" id="{C8DB61EB-9E58-4FF0-B3AF-87396CDAEE24}"/>
              </a:ext>
            </a:extLst>
          </p:cNvPr>
          <p:cNvSpPr txBox="1"/>
          <p:nvPr/>
        </p:nvSpPr>
        <p:spPr>
          <a:xfrm>
            <a:off x="8264441" y="4421087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85" name="Image 84">
            <a:extLst>
              <a:ext uri="{FF2B5EF4-FFF2-40B4-BE49-F238E27FC236}">
                <a16:creationId xmlns:a16="http://schemas.microsoft.com/office/drawing/2014/main" id="{7910260F-6979-43B7-B596-5D4EB3AB1D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125" y="4461858"/>
            <a:ext cx="304762" cy="304762"/>
          </a:xfrm>
          <a:prstGeom prst="rect">
            <a:avLst/>
          </a:prstGeom>
        </p:spPr>
      </p:pic>
      <p:cxnSp>
        <p:nvCxnSpPr>
          <p:cNvPr id="86" name="Google Shape;247;p20">
            <a:extLst>
              <a:ext uri="{FF2B5EF4-FFF2-40B4-BE49-F238E27FC236}">
                <a16:creationId xmlns:a16="http://schemas.microsoft.com/office/drawing/2014/main" id="{0CA1475B-619E-4B16-A5B4-EE7197A099A8}"/>
              </a:ext>
            </a:extLst>
          </p:cNvPr>
          <p:cNvCxnSpPr>
            <a:cxnSpLocks/>
            <a:stCxn id="46" idx="3"/>
            <a:endCxn id="87" idx="0"/>
          </p:cNvCxnSpPr>
          <p:nvPr/>
        </p:nvCxnSpPr>
        <p:spPr>
          <a:xfrm>
            <a:off x="10169792" y="2376342"/>
            <a:ext cx="588308" cy="961794"/>
          </a:xfrm>
          <a:prstGeom prst="bentConnector2">
            <a:avLst/>
          </a:prstGeom>
          <a:noFill/>
          <a:ln w="1905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7" name="Google Shape;232;p20">
            <a:extLst>
              <a:ext uri="{FF2B5EF4-FFF2-40B4-BE49-F238E27FC236}">
                <a16:creationId xmlns:a16="http://schemas.microsoft.com/office/drawing/2014/main" id="{195E5B3C-3F41-45C1-9B85-7853D850B11C}"/>
              </a:ext>
            </a:extLst>
          </p:cNvPr>
          <p:cNvSpPr/>
          <p:nvPr/>
        </p:nvSpPr>
        <p:spPr>
          <a:xfrm>
            <a:off x="9971159" y="3338136"/>
            <a:ext cx="1573881" cy="712800"/>
          </a:xfrm>
          <a:prstGeom prst="roundRect">
            <a:avLst>
              <a:gd name="adj" fmla="val 16667"/>
            </a:avLst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" name="Google Shape;247;p20">
            <a:extLst>
              <a:ext uri="{FF2B5EF4-FFF2-40B4-BE49-F238E27FC236}">
                <a16:creationId xmlns:a16="http://schemas.microsoft.com/office/drawing/2014/main" id="{40CAB58C-1F40-40FC-B46E-6A46E27707FE}"/>
              </a:ext>
            </a:extLst>
          </p:cNvPr>
          <p:cNvCxnSpPr>
            <a:cxnSpLocks/>
            <a:stCxn id="81" idx="3"/>
            <a:endCxn id="87" idx="2"/>
          </p:cNvCxnSpPr>
          <p:nvPr/>
        </p:nvCxnSpPr>
        <p:spPr>
          <a:xfrm flipV="1">
            <a:off x="8865829" y="4050936"/>
            <a:ext cx="1892271" cy="568587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6" name="Google Shape;258;p20">
            <a:extLst>
              <a:ext uri="{FF2B5EF4-FFF2-40B4-BE49-F238E27FC236}">
                <a16:creationId xmlns:a16="http://schemas.microsoft.com/office/drawing/2014/main" id="{6BA4DA0A-3E14-4702-8338-18A9EFFDA77C}"/>
              </a:ext>
            </a:extLst>
          </p:cNvPr>
          <p:cNvSpPr txBox="1"/>
          <p:nvPr/>
        </p:nvSpPr>
        <p:spPr>
          <a:xfrm>
            <a:off x="10024749" y="3464299"/>
            <a:ext cx="1481857" cy="4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Clusterisation</a:t>
            </a:r>
            <a:endParaRPr dirty="0">
              <a:solidFill>
                <a:schemeClr val="lt1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98" name="Image 97">
            <a:extLst>
              <a:ext uri="{FF2B5EF4-FFF2-40B4-BE49-F238E27FC236}">
                <a16:creationId xmlns:a16="http://schemas.microsoft.com/office/drawing/2014/main" id="{D856E4EA-4C47-4218-8DDC-133BAC166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31" y="2218677"/>
            <a:ext cx="304762" cy="304762"/>
          </a:xfrm>
          <a:prstGeom prst="rect">
            <a:avLst/>
          </a:prstGeom>
        </p:spPr>
      </p:pic>
      <p:pic>
        <p:nvPicPr>
          <p:cNvPr id="99" name="Image 98">
            <a:extLst>
              <a:ext uri="{FF2B5EF4-FFF2-40B4-BE49-F238E27FC236}">
                <a16:creationId xmlns:a16="http://schemas.microsoft.com/office/drawing/2014/main" id="{AE6DF9EB-A2CC-499B-A331-7BC1862120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23" y="4465639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4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Des données textuelles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4.a.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3E4350A-608A-4FEA-B656-0C624C945CDF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A5F77C29-E723-4284-AB58-B4D5D0A8D9EC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97629669-9EA0-4329-9B52-B7F33C3FD7BB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C9707E70-7088-4878-8244-27639E1B4A13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84426A68-72BA-4C74-AFB6-2AEA67FAF223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0B4135A3-32E6-4584-B68B-A3DE906971EF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688647BC-0DAB-4F46-BA10-F4DC65C9A571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BEDEA289-6E6F-4E5D-A412-BB80842C723D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6905C57E-3E21-43F2-A9D9-CB4CBFA02DA8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BD815073-9536-4798-A658-4FF7F6E12182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73DA70F7-B596-4C7F-89D5-B3BE5FD02FD1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708A433E-F66C-42FC-A0CF-DFBDC78883E0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123EC7C3-5778-4458-9622-A81501648CAD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3194D77B-7778-4573-AE9F-048007A02CDE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60C62C32-3898-4BB6-9A61-5D49D347A2B1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792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7" y="432794"/>
            <a:ext cx="1086149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 textuelles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677DC8-5598-4295-8834-F7922D2B167E}"/>
              </a:ext>
            </a:extLst>
          </p:cNvPr>
          <p:cNvSpPr/>
          <p:nvPr/>
        </p:nvSpPr>
        <p:spPr>
          <a:xfrm>
            <a:off x="1160765" y="1489404"/>
            <a:ext cx="9597335" cy="2195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A13E933-0828-4317-B029-E436B85D1A12}"/>
              </a:ext>
            </a:extLst>
          </p:cNvPr>
          <p:cNvSpPr txBox="1"/>
          <p:nvPr/>
        </p:nvSpPr>
        <p:spPr>
          <a:xfrm rot="16200000">
            <a:off x="391639" y="2402453"/>
            <a:ext cx="2195432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T</a:t>
            </a:r>
            <a:r>
              <a:rPr lang="fr-FR" b="1" dirty="0" err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extuelles</a:t>
            </a:r>
            <a:endParaRPr lang="fr-FR" sz="18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18" name="Google Shape;189;p19">
            <a:extLst>
              <a:ext uri="{FF2B5EF4-FFF2-40B4-BE49-F238E27FC236}">
                <a16:creationId xmlns:a16="http://schemas.microsoft.com/office/drawing/2014/main" id="{0EE75342-537A-438B-A014-B203FB9D0BE8}"/>
              </a:ext>
            </a:extLst>
          </p:cNvPr>
          <p:cNvSpPr/>
          <p:nvPr/>
        </p:nvSpPr>
        <p:spPr>
          <a:xfrm>
            <a:off x="1901165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3;p19">
            <a:extLst>
              <a:ext uri="{FF2B5EF4-FFF2-40B4-BE49-F238E27FC236}">
                <a16:creationId xmlns:a16="http://schemas.microsoft.com/office/drawing/2014/main" id="{A67AC840-837F-469B-B0A9-ED0AD3CC0C26}"/>
              </a:ext>
            </a:extLst>
          </p:cNvPr>
          <p:cNvSpPr txBox="1"/>
          <p:nvPr/>
        </p:nvSpPr>
        <p:spPr>
          <a:xfrm>
            <a:off x="2296343" y="2147399"/>
            <a:ext cx="1285909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des textes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197;p19">
            <a:extLst>
              <a:ext uri="{FF2B5EF4-FFF2-40B4-BE49-F238E27FC236}">
                <a16:creationId xmlns:a16="http://schemas.microsoft.com/office/drawing/2014/main" id="{CB9E6654-8739-4F3A-8924-12991125C0A0}"/>
              </a:ext>
            </a:extLst>
          </p:cNvPr>
          <p:cNvSpPr/>
          <p:nvPr/>
        </p:nvSpPr>
        <p:spPr>
          <a:xfrm>
            <a:off x="3527076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204;p19">
            <a:extLst>
              <a:ext uri="{FF2B5EF4-FFF2-40B4-BE49-F238E27FC236}">
                <a16:creationId xmlns:a16="http://schemas.microsoft.com/office/drawing/2014/main" id="{3CBF4DD6-A543-4734-82A2-B4C92E5B6723}"/>
              </a:ext>
            </a:extLst>
          </p:cNvPr>
          <p:cNvSpPr txBox="1"/>
          <p:nvPr/>
        </p:nvSpPr>
        <p:spPr>
          <a:xfrm>
            <a:off x="3527577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189;p19">
            <a:extLst>
              <a:ext uri="{FF2B5EF4-FFF2-40B4-BE49-F238E27FC236}">
                <a16:creationId xmlns:a16="http://schemas.microsoft.com/office/drawing/2014/main" id="{D66DAA3D-B99D-4294-B747-EF88DE6D2F53}"/>
              </a:ext>
            </a:extLst>
          </p:cNvPr>
          <p:cNvSpPr/>
          <p:nvPr/>
        </p:nvSpPr>
        <p:spPr>
          <a:xfrm>
            <a:off x="3896680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93;p19">
            <a:extLst>
              <a:ext uri="{FF2B5EF4-FFF2-40B4-BE49-F238E27FC236}">
                <a16:creationId xmlns:a16="http://schemas.microsoft.com/office/drawing/2014/main" id="{24262E05-591B-4618-A0AD-BCDBDC96FE9C}"/>
              </a:ext>
            </a:extLst>
          </p:cNvPr>
          <p:cNvSpPr txBox="1"/>
          <p:nvPr/>
        </p:nvSpPr>
        <p:spPr>
          <a:xfrm>
            <a:off x="4175753" y="2142037"/>
            <a:ext cx="143540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 des textes</a:t>
            </a:r>
            <a:endParaRPr sz="19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Google Shape;197;p19">
            <a:extLst>
              <a:ext uri="{FF2B5EF4-FFF2-40B4-BE49-F238E27FC236}">
                <a16:creationId xmlns:a16="http://schemas.microsoft.com/office/drawing/2014/main" id="{22A325C3-6C0D-42E3-A33F-1D0131CFEF51}"/>
              </a:ext>
            </a:extLst>
          </p:cNvPr>
          <p:cNvSpPr/>
          <p:nvPr/>
        </p:nvSpPr>
        <p:spPr>
          <a:xfrm>
            <a:off x="5522591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9" name="Google Shape;204;p19">
            <a:extLst>
              <a:ext uri="{FF2B5EF4-FFF2-40B4-BE49-F238E27FC236}">
                <a16:creationId xmlns:a16="http://schemas.microsoft.com/office/drawing/2014/main" id="{2AA50079-56BB-48BF-B3F8-88658946D817}"/>
              </a:ext>
            </a:extLst>
          </p:cNvPr>
          <p:cNvSpPr txBox="1"/>
          <p:nvPr/>
        </p:nvSpPr>
        <p:spPr>
          <a:xfrm>
            <a:off x="5523092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189;p19">
            <a:extLst>
              <a:ext uri="{FF2B5EF4-FFF2-40B4-BE49-F238E27FC236}">
                <a16:creationId xmlns:a16="http://schemas.microsoft.com/office/drawing/2014/main" id="{363D92F1-90E4-452B-9171-4BD8083963BD}"/>
              </a:ext>
            </a:extLst>
          </p:cNvPr>
          <p:cNvSpPr/>
          <p:nvPr/>
        </p:nvSpPr>
        <p:spPr>
          <a:xfrm>
            <a:off x="5900346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93;p19">
            <a:extLst>
              <a:ext uri="{FF2B5EF4-FFF2-40B4-BE49-F238E27FC236}">
                <a16:creationId xmlns:a16="http://schemas.microsoft.com/office/drawing/2014/main" id="{9CE5D129-D9E2-4074-B922-D584155874B0}"/>
              </a:ext>
            </a:extLst>
          </p:cNvPr>
          <p:cNvSpPr txBox="1"/>
          <p:nvPr/>
        </p:nvSpPr>
        <p:spPr>
          <a:xfrm>
            <a:off x="5958371" y="2129258"/>
            <a:ext cx="165729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b="1" i="0" dirty="0" err="1">
                <a:solidFill>
                  <a:srgbClr val="FFFFFF"/>
                </a:solidFill>
                <a:effectLst/>
                <a:latin typeface="Google Sans"/>
              </a:rPr>
              <a:t>Stemming</a:t>
            </a:r>
            <a:r>
              <a:rPr lang="fr-FR" b="1" i="0" dirty="0">
                <a:solidFill>
                  <a:srgbClr val="FFFFFF"/>
                </a:solidFill>
                <a:effectLst/>
                <a:latin typeface="Google Sans"/>
              </a:rPr>
              <a:t> </a:t>
            </a:r>
            <a:r>
              <a:rPr lang="fr-FR" sz="1600" b="1" dirty="0">
                <a:solidFill>
                  <a:srgbClr val="FFFFFF"/>
                </a:solidFill>
                <a:latin typeface="Google Sans"/>
              </a:rPr>
              <a:t>Lemmatisation</a:t>
            </a:r>
            <a:endParaRPr lang="fr-FR" sz="1600" b="1" i="0" dirty="0">
              <a:solidFill>
                <a:srgbClr val="FFFFFF"/>
              </a:solidFill>
              <a:effectLst/>
              <a:latin typeface="Google Sans"/>
            </a:endParaRPr>
          </a:p>
        </p:txBody>
      </p:sp>
      <p:sp>
        <p:nvSpPr>
          <p:cNvPr id="33" name="Google Shape;197;p19">
            <a:extLst>
              <a:ext uri="{FF2B5EF4-FFF2-40B4-BE49-F238E27FC236}">
                <a16:creationId xmlns:a16="http://schemas.microsoft.com/office/drawing/2014/main" id="{8894E3B7-4ADD-4A84-BDEA-7DE1B9A27CA3}"/>
              </a:ext>
            </a:extLst>
          </p:cNvPr>
          <p:cNvSpPr/>
          <p:nvPr/>
        </p:nvSpPr>
        <p:spPr>
          <a:xfrm>
            <a:off x="7526257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4" name="Google Shape;204;p19">
            <a:extLst>
              <a:ext uri="{FF2B5EF4-FFF2-40B4-BE49-F238E27FC236}">
                <a16:creationId xmlns:a16="http://schemas.microsoft.com/office/drawing/2014/main" id="{863AF158-D437-456F-AFD3-01AC34023795}"/>
              </a:ext>
            </a:extLst>
          </p:cNvPr>
          <p:cNvSpPr txBox="1"/>
          <p:nvPr/>
        </p:nvSpPr>
        <p:spPr>
          <a:xfrm>
            <a:off x="7526758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36" name="Google Shape;87;p14">
            <a:extLst>
              <a:ext uri="{FF2B5EF4-FFF2-40B4-BE49-F238E27FC236}">
                <a16:creationId xmlns:a16="http://schemas.microsoft.com/office/drawing/2014/main" id="{481030FE-2F76-4034-8324-66808EC3B64B}"/>
              </a:ext>
            </a:extLst>
          </p:cNvPr>
          <p:cNvCxnSpPr>
            <a:cxnSpLocks/>
          </p:cNvCxnSpPr>
          <p:nvPr/>
        </p:nvCxnSpPr>
        <p:spPr>
          <a:xfrm flipV="1">
            <a:off x="8892692" y="2806751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89;p14">
            <a:extLst>
              <a:ext uri="{FF2B5EF4-FFF2-40B4-BE49-F238E27FC236}">
                <a16:creationId xmlns:a16="http://schemas.microsoft.com/office/drawing/2014/main" id="{FE2A2F19-BBE8-4E81-AD34-EE87D3CAE90F}"/>
              </a:ext>
            </a:extLst>
          </p:cNvPr>
          <p:cNvSpPr txBox="1"/>
          <p:nvPr/>
        </p:nvSpPr>
        <p:spPr>
          <a:xfrm>
            <a:off x="8150066" y="2969648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BoW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et TF-IDF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39" name="Google Shape;87;p14">
            <a:extLst>
              <a:ext uri="{FF2B5EF4-FFF2-40B4-BE49-F238E27FC236}">
                <a16:creationId xmlns:a16="http://schemas.microsoft.com/office/drawing/2014/main" id="{2640757A-0D7B-4DC6-92CB-BC0EDA56D088}"/>
              </a:ext>
            </a:extLst>
          </p:cNvPr>
          <p:cNvCxnSpPr>
            <a:cxnSpLocks/>
          </p:cNvCxnSpPr>
          <p:nvPr/>
        </p:nvCxnSpPr>
        <p:spPr>
          <a:xfrm flipV="1">
            <a:off x="4806382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89;p14">
            <a:extLst>
              <a:ext uri="{FF2B5EF4-FFF2-40B4-BE49-F238E27FC236}">
                <a16:creationId xmlns:a16="http://schemas.microsoft.com/office/drawing/2014/main" id="{811C6E98-E2C6-49FC-A798-17B42ED2AF5E}"/>
              </a:ext>
            </a:extLst>
          </p:cNvPr>
          <p:cNvSpPr txBox="1"/>
          <p:nvPr/>
        </p:nvSpPr>
        <p:spPr>
          <a:xfrm>
            <a:off x="3866451" y="2967639"/>
            <a:ext cx="1883946" cy="49666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Tokenisation, nettoyage, suppression, etc.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89;p19">
            <a:extLst>
              <a:ext uri="{FF2B5EF4-FFF2-40B4-BE49-F238E27FC236}">
                <a16:creationId xmlns:a16="http://schemas.microsoft.com/office/drawing/2014/main" id="{DA2F023C-9D00-4092-979B-BAEF87A85906}"/>
              </a:ext>
            </a:extLst>
          </p:cNvPr>
          <p:cNvSpPr/>
          <p:nvPr/>
        </p:nvSpPr>
        <p:spPr>
          <a:xfrm>
            <a:off x="7941992" y="1947942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93;p19">
            <a:extLst>
              <a:ext uri="{FF2B5EF4-FFF2-40B4-BE49-F238E27FC236}">
                <a16:creationId xmlns:a16="http://schemas.microsoft.com/office/drawing/2014/main" id="{884C6099-46C4-4E77-A35F-663347E6B139}"/>
              </a:ext>
            </a:extLst>
          </p:cNvPr>
          <p:cNvSpPr txBox="1"/>
          <p:nvPr/>
        </p:nvSpPr>
        <p:spPr>
          <a:xfrm>
            <a:off x="7947455" y="2145404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 texte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8" name="Google Shape;197;p19">
            <a:extLst>
              <a:ext uri="{FF2B5EF4-FFF2-40B4-BE49-F238E27FC236}">
                <a16:creationId xmlns:a16="http://schemas.microsoft.com/office/drawing/2014/main" id="{A215CC3A-19F8-4C02-8CEA-4647920850A2}"/>
              </a:ext>
            </a:extLst>
          </p:cNvPr>
          <p:cNvSpPr/>
          <p:nvPr/>
        </p:nvSpPr>
        <p:spPr>
          <a:xfrm>
            <a:off x="9567903" y="2178037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9" name="Google Shape;204;p19">
            <a:extLst>
              <a:ext uri="{FF2B5EF4-FFF2-40B4-BE49-F238E27FC236}">
                <a16:creationId xmlns:a16="http://schemas.microsoft.com/office/drawing/2014/main" id="{22DB2B29-0AAB-445B-A0EE-E11F6CC906B3}"/>
              </a:ext>
            </a:extLst>
          </p:cNvPr>
          <p:cNvSpPr txBox="1"/>
          <p:nvPr/>
        </p:nvSpPr>
        <p:spPr>
          <a:xfrm>
            <a:off x="9568404" y="2177906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51" name="Google Shape;87;p14">
            <a:extLst>
              <a:ext uri="{FF2B5EF4-FFF2-40B4-BE49-F238E27FC236}">
                <a16:creationId xmlns:a16="http://schemas.microsoft.com/office/drawing/2014/main" id="{09B46CD4-B0F2-44BB-8C9C-D97194FBE51B}"/>
              </a:ext>
            </a:extLst>
          </p:cNvPr>
          <p:cNvCxnSpPr>
            <a:cxnSpLocks/>
          </p:cNvCxnSpPr>
          <p:nvPr/>
        </p:nvCxnSpPr>
        <p:spPr>
          <a:xfrm flipV="1">
            <a:off x="2804310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89;p14">
            <a:extLst>
              <a:ext uri="{FF2B5EF4-FFF2-40B4-BE49-F238E27FC236}">
                <a16:creationId xmlns:a16="http://schemas.microsoft.com/office/drawing/2014/main" id="{D7FAF724-D5FA-4278-B3BF-386B4F081031}"/>
              </a:ext>
            </a:extLst>
          </p:cNvPr>
          <p:cNvSpPr txBox="1"/>
          <p:nvPr/>
        </p:nvSpPr>
        <p:spPr>
          <a:xfrm>
            <a:off x="2014168" y="2967639"/>
            <a:ext cx="1577218" cy="496660"/>
          </a:xfrm>
          <a:prstGeom prst="rect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Caractères spéciaux et contraction.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0C88F7-E1A5-4FE3-A472-BAC36BEB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27" y="2225298"/>
            <a:ext cx="304762" cy="30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15BA7-6E34-4931-BC18-9314C4961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33" y="2218677"/>
            <a:ext cx="304762" cy="30476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600083DA-2A42-4AC6-9C14-CAC8D3136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8" y="2218677"/>
            <a:ext cx="304762" cy="304762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D856E4EA-4C47-4218-8DDC-133BAC166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31" y="2218677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77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098182" cy="1294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Présence de caractères spéciaux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et de contractions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E4A7831-C570-47CB-BB9A-A585CD1D1B66}"/>
              </a:ext>
            </a:extLst>
          </p:cNvPr>
          <p:cNvGrpSpPr/>
          <p:nvPr/>
        </p:nvGrpSpPr>
        <p:grpSpPr>
          <a:xfrm>
            <a:off x="9804681" y="223299"/>
            <a:ext cx="2227800" cy="856800"/>
            <a:chOff x="9642635" y="258136"/>
            <a:chExt cx="2227800" cy="856800"/>
          </a:xfrm>
        </p:grpSpPr>
        <p:sp>
          <p:nvSpPr>
            <p:cNvPr id="62" name="Google Shape;189;p19">
              <a:extLst>
                <a:ext uri="{FF2B5EF4-FFF2-40B4-BE49-F238E27FC236}">
                  <a16:creationId xmlns:a16="http://schemas.microsoft.com/office/drawing/2014/main" id="{7D0B2988-E22F-4E6D-8DE8-7C77A71FF337}"/>
                </a:ext>
              </a:extLst>
            </p:cNvPr>
            <p:cNvSpPr/>
            <p:nvPr/>
          </p:nvSpPr>
          <p:spPr>
            <a:xfrm>
              <a:off x="9642635" y="25813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93;p19">
              <a:extLst>
                <a:ext uri="{FF2B5EF4-FFF2-40B4-BE49-F238E27FC236}">
                  <a16:creationId xmlns:a16="http://schemas.microsoft.com/office/drawing/2014/main" id="{57B2EE57-A48A-4890-8B99-7701B1B5D160}"/>
                </a:ext>
              </a:extLst>
            </p:cNvPr>
            <p:cNvSpPr txBox="1"/>
            <p:nvPr/>
          </p:nvSpPr>
          <p:spPr>
            <a:xfrm>
              <a:off x="10037813" y="455598"/>
              <a:ext cx="1285909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 des textes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89" name="Google Shape;197;p19">
              <a:extLst>
                <a:ext uri="{FF2B5EF4-FFF2-40B4-BE49-F238E27FC236}">
                  <a16:creationId xmlns:a16="http://schemas.microsoft.com/office/drawing/2014/main" id="{56B30A0B-9AEC-47DF-8DC6-0B6E428E510A}"/>
                </a:ext>
              </a:extLst>
            </p:cNvPr>
            <p:cNvSpPr/>
            <p:nvPr/>
          </p:nvSpPr>
          <p:spPr>
            <a:xfrm>
              <a:off x="11268546" y="48823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90" name="Google Shape;204;p19">
              <a:extLst>
                <a:ext uri="{FF2B5EF4-FFF2-40B4-BE49-F238E27FC236}">
                  <a16:creationId xmlns:a16="http://schemas.microsoft.com/office/drawing/2014/main" id="{A80234AF-93AE-4A54-A51B-9C6CD1EEB88B}"/>
                </a:ext>
              </a:extLst>
            </p:cNvPr>
            <p:cNvSpPr txBox="1"/>
            <p:nvPr/>
          </p:nvSpPr>
          <p:spPr>
            <a:xfrm>
              <a:off x="11269047" y="48810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39FB03C5-CBE2-4B19-8C7F-28CB955D5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97" y="533497"/>
              <a:ext cx="304762" cy="304762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13FD813-968F-4755-B3B3-AE81AF84E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75" y="1727404"/>
            <a:ext cx="5176588" cy="3603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BB2481-BC28-475A-9347-F69C3848E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102" y="2221154"/>
            <a:ext cx="5383333" cy="371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8287E9E-C9E9-4B9D-92C4-665F05B4962D}"/>
              </a:ext>
            </a:extLst>
          </p:cNvPr>
          <p:cNvSpPr txBox="1"/>
          <p:nvPr/>
        </p:nvSpPr>
        <p:spPr>
          <a:xfrm>
            <a:off x="1" y="5511407"/>
            <a:ext cx="6215115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product_specifications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semble avoir un format type JSON.</a:t>
            </a:r>
          </a:p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Il peut y avoir des contractions.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010012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098182" cy="1294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Présence de caractères spéciaux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et de contractions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E35B8F7-2226-4EC0-A156-8B7E3E8C5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39" y="4506638"/>
            <a:ext cx="11384696" cy="167551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67D6954-96E7-42DA-968E-EE33A1D81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28" r="27783"/>
          <a:stretch/>
        </p:blipFill>
        <p:spPr>
          <a:xfrm>
            <a:off x="485739" y="1772441"/>
            <a:ext cx="6247571" cy="2583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4C2CCC-C260-4CCD-BE3C-BAA8D1AF76CD}"/>
              </a:ext>
            </a:extLst>
          </p:cNvPr>
          <p:cNvSpPr/>
          <p:nvPr/>
        </p:nvSpPr>
        <p:spPr>
          <a:xfrm>
            <a:off x="5009745" y="4807753"/>
            <a:ext cx="496111" cy="20914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BDB21E-5C52-476B-A756-0A49A095B656}"/>
              </a:ext>
            </a:extLst>
          </p:cNvPr>
          <p:cNvSpPr/>
          <p:nvPr/>
        </p:nvSpPr>
        <p:spPr>
          <a:xfrm>
            <a:off x="1051152" y="2220379"/>
            <a:ext cx="635540" cy="37690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336ABB-E8A4-4B9B-BE3D-0C44166A98BD}"/>
              </a:ext>
            </a:extLst>
          </p:cNvPr>
          <p:cNvSpPr/>
          <p:nvPr/>
        </p:nvSpPr>
        <p:spPr>
          <a:xfrm>
            <a:off x="6085875" y="3315915"/>
            <a:ext cx="610562" cy="27359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291D25-7C6C-4894-A0E1-12FBF0AEFB25}"/>
              </a:ext>
            </a:extLst>
          </p:cNvPr>
          <p:cNvSpPr/>
          <p:nvPr/>
        </p:nvSpPr>
        <p:spPr>
          <a:xfrm>
            <a:off x="8236086" y="5495174"/>
            <a:ext cx="496111" cy="20914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11762E6D-BB24-4EA2-BD09-33CDB7F5F931}"/>
              </a:ext>
            </a:extLst>
          </p:cNvPr>
          <p:cNvCxnSpPr>
            <a:cxnSpLocks/>
            <a:stCxn id="2" idx="1"/>
            <a:endCxn id="19" idx="2"/>
          </p:cNvCxnSpPr>
          <p:nvPr/>
        </p:nvCxnSpPr>
        <p:spPr>
          <a:xfrm flipH="1" flipV="1">
            <a:off x="1368922" y="2597285"/>
            <a:ext cx="3640823" cy="231504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7BA93C7-E1EF-464C-8AF4-3831AD4CA5FB}"/>
              </a:ext>
            </a:extLst>
          </p:cNvPr>
          <p:cNvCxnSpPr>
            <a:cxnSpLocks/>
            <a:stCxn id="21" idx="1"/>
            <a:endCxn id="20" idx="2"/>
          </p:cNvCxnSpPr>
          <p:nvPr/>
        </p:nvCxnSpPr>
        <p:spPr>
          <a:xfrm flipH="1" flipV="1">
            <a:off x="6391156" y="3589506"/>
            <a:ext cx="1844930" cy="201024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FA11AC39-FBCC-45E2-AEA1-185D50FC0764}"/>
              </a:ext>
            </a:extLst>
          </p:cNvPr>
          <p:cNvGrpSpPr/>
          <p:nvPr/>
        </p:nvGrpSpPr>
        <p:grpSpPr>
          <a:xfrm>
            <a:off x="9804681" y="223299"/>
            <a:ext cx="2227800" cy="856800"/>
            <a:chOff x="9642635" y="258136"/>
            <a:chExt cx="2227800" cy="856800"/>
          </a:xfrm>
        </p:grpSpPr>
        <p:sp>
          <p:nvSpPr>
            <p:cNvPr id="35" name="Google Shape;189;p19">
              <a:extLst>
                <a:ext uri="{FF2B5EF4-FFF2-40B4-BE49-F238E27FC236}">
                  <a16:creationId xmlns:a16="http://schemas.microsoft.com/office/drawing/2014/main" id="{B1715783-125A-4206-876E-82E02405745A}"/>
                </a:ext>
              </a:extLst>
            </p:cNvPr>
            <p:cNvSpPr/>
            <p:nvPr/>
          </p:nvSpPr>
          <p:spPr>
            <a:xfrm>
              <a:off x="9642635" y="25813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93;p19">
              <a:extLst>
                <a:ext uri="{FF2B5EF4-FFF2-40B4-BE49-F238E27FC236}">
                  <a16:creationId xmlns:a16="http://schemas.microsoft.com/office/drawing/2014/main" id="{65FF9D35-6B36-4E5D-922B-B81986C9BD33}"/>
                </a:ext>
              </a:extLst>
            </p:cNvPr>
            <p:cNvSpPr txBox="1"/>
            <p:nvPr/>
          </p:nvSpPr>
          <p:spPr>
            <a:xfrm>
              <a:off x="10037813" y="455598"/>
              <a:ext cx="1285909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 des textes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7" name="Google Shape;197;p19">
              <a:extLst>
                <a:ext uri="{FF2B5EF4-FFF2-40B4-BE49-F238E27FC236}">
                  <a16:creationId xmlns:a16="http://schemas.microsoft.com/office/drawing/2014/main" id="{6015F8AE-F552-4890-BBE1-537B184CFF6C}"/>
                </a:ext>
              </a:extLst>
            </p:cNvPr>
            <p:cNvSpPr/>
            <p:nvPr/>
          </p:nvSpPr>
          <p:spPr>
            <a:xfrm>
              <a:off x="11268546" y="48823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8" name="Google Shape;204;p19">
              <a:extLst>
                <a:ext uri="{FF2B5EF4-FFF2-40B4-BE49-F238E27FC236}">
                  <a16:creationId xmlns:a16="http://schemas.microsoft.com/office/drawing/2014/main" id="{CCE349FF-94A2-4049-AB6D-1445E3BDD037}"/>
                </a:ext>
              </a:extLst>
            </p:cNvPr>
            <p:cNvSpPr txBox="1"/>
            <p:nvPr/>
          </p:nvSpPr>
          <p:spPr>
            <a:xfrm>
              <a:off x="11269047" y="48810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1B038438-CC95-4DAB-B16E-C90A29CD9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97" y="533497"/>
              <a:ext cx="304762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4117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80AACAEC-0BED-4550-814B-9D2FF482B506}"/>
              </a:ext>
            </a:extLst>
          </p:cNvPr>
          <p:cNvGrpSpPr/>
          <p:nvPr/>
        </p:nvGrpSpPr>
        <p:grpSpPr>
          <a:xfrm>
            <a:off x="9817712" y="207223"/>
            <a:ext cx="2227800" cy="856800"/>
            <a:chOff x="3896680" y="1949937"/>
            <a:chExt cx="2227800" cy="856800"/>
          </a:xfrm>
        </p:grpSpPr>
        <p:sp>
          <p:nvSpPr>
            <p:cNvPr id="19" name="Google Shape;189;p19">
              <a:extLst>
                <a:ext uri="{FF2B5EF4-FFF2-40B4-BE49-F238E27FC236}">
                  <a16:creationId xmlns:a16="http://schemas.microsoft.com/office/drawing/2014/main" id="{490E6D20-8BBD-468C-A339-57A749DBD346}"/>
                </a:ext>
              </a:extLst>
            </p:cNvPr>
            <p:cNvSpPr/>
            <p:nvPr/>
          </p:nvSpPr>
          <p:spPr>
            <a:xfrm>
              <a:off x="3896680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93;p19">
              <a:extLst>
                <a:ext uri="{FF2B5EF4-FFF2-40B4-BE49-F238E27FC236}">
                  <a16:creationId xmlns:a16="http://schemas.microsoft.com/office/drawing/2014/main" id="{D53A8D15-270E-469B-AE9F-A45FB1A21593}"/>
                </a:ext>
              </a:extLst>
            </p:cNvPr>
            <p:cNvSpPr txBox="1"/>
            <p:nvPr/>
          </p:nvSpPr>
          <p:spPr>
            <a:xfrm>
              <a:off x="4175753" y="2142037"/>
              <a:ext cx="1435403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Traitement des textes</a:t>
              </a:r>
              <a:endParaRPr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1" name="Google Shape;197;p19">
              <a:extLst>
                <a:ext uri="{FF2B5EF4-FFF2-40B4-BE49-F238E27FC236}">
                  <a16:creationId xmlns:a16="http://schemas.microsoft.com/office/drawing/2014/main" id="{1BD1B627-9171-4B7D-92F5-5600B2412D25}"/>
                </a:ext>
              </a:extLst>
            </p:cNvPr>
            <p:cNvSpPr/>
            <p:nvPr/>
          </p:nvSpPr>
          <p:spPr>
            <a:xfrm>
              <a:off x="5522591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2" name="Google Shape;204;p19">
              <a:extLst>
                <a:ext uri="{FF2B5EF4-FFF2-40B4-BE49-F238E27FC236}">
                  <a16:creationId xmlns:a16="http://schemas.microsoft.com/office/drawing/2014/main" id="{073B4B60-65E4-4746-B3EA-117FB0295CF2}"/>
                </a:ext>
              </a:extLst>
            </p:cNvPr>
            <p:cNvSpPr txBox="1"/>
            <p:nvPr/>
          </p:nvSpPr>
          <p:spPr>
            <a:xfrm>
              <a:off x="5523092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C7577DE1-019D-4901-8041-10479826B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931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Tokenisation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060FD7D-F6C9-4E81-A933-BD05334F33EB}"/>
              </a:ext>
            </a:extLst>
          </p:cNvPr>
          <p:cNvSpPr txBox="1"/>
          <p:nvPr/>
        </p:nvSpPr>
        <p:spPr>
          <a:xfrm>
            <a:off x="377906" y="3817190"/>
            <a:ext cx="13836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Nettoyage</a:t>
            </a:r>
          </a:p>
          <a:p>
            <a:pPr algn="ctr"/>
            <a:r>
              <a:rPr lang="fr-FR" sz="2000" b="1" dirty="0">
                <a:solidFill>
                  <a:srgbClr val="000000"/>
                </a:solidFill>
                <a:latin typeface="Google Sans"/>
              </a:rPr>
              <a:t>des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textes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4F8961E-A8F2-43EB-A11D-13A19419A9A0}"/>
              </a:ext>
            </a:extLst>
          </p:cNvPr>
          <p:cNvSpPr txBox="1"/>
          <p:nvPr/>
        </p:nvSpPr>
        <p:spPr>
          <a:xfrm>
            <a:off x="6457375" y="4044756"/>
            <a:ext cx="16110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Suppression des mots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6638D607-C7EE-419D-AAA2-EB03EF305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09" y="2714246"/>
            <a:ext cx="1219200" cy="12192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2EA7696E-53C3-4E29-B46B-FFD04447AC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138" y="2419359"/>
            <a:ext cx="1625397" cy="1625397"/>
          </a:xfrm>
          <a:prstGeom prst="rect">
            <a:avLst/>
          </a:prstGeom>
        </p:spPr>
      </p:pic>
      <p:sp>
        <p:nvSpPr>
          <p:cNvPr id="51" name="Google Shape;1268;p31">
            <a:extLst>
              <a:ext uri="{FF2B5EF4-FFF2-40B4-BE49-F238E27FC236}">
                <a16:creationId xmlns:a16="http://schemas.microsoft.com/office/drawing/2014/main" id="{2D714B69-3151-465F-BBB1-DAFC29ADCA8B}"/>
              </a:ext>
            </a:extLst>
          </p:cNvPr>
          <p:cNvSpPr/>
          <p:nvPr/>
        </p:nvSpPr>
        <p:spPr>
          <a:xfrm>
            <a:off x="2233350" y="1636630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Tabulations, HTML, </a:t>
            </a:r>
            <a:r>
              <a:rPr lang="en-US" sz="14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espace</a:t>
            </a: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 suppl</a:t>
            </a:r>
            <a:r>
              <a:rPr lang="fr-FR" sz="14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émentaire</a:t>
            </a:r>
            <a:endParaRPr sz="14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52" name="Google Shape;1276;p31">
            <a:extLst>
              <a:ext uri="{FF2B5EF4-FFF2-40B4-BE49-F238E27FC236}">
                <a16:creationId xmlns:a16="http://schemas.microsoft.com/office/drawing/2014/main" id="{CC3CA260-C3FA-47D9-9AF8-3DEF5D5EDC8A}"/>
              </a:ext>
            </a:extLst>
          </p:cNvPr>
          <p:cNvSpPr/>
          <p:nvPr/>
        </p:nvSpPr>
        <p:spPr>
          <a:xfrm>
            <a:off x="2668384" y="2307419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E</a:t>
            </a: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mails</a:t>
            </a:r>
          </a:p>
        </p:txBody>
      </p:sp>
      <p:sp>
        <p:nvSpPr>
          <p:cNvPr id="53" name="Google Shape;1284;p31">
            <a:extLst>
              <a:ext uri="{FF2B5EF4-FFF2-40B4-BE49-F238E27FC236}">
                <a16:creationId xmlns:a16="http://schemas.microsoft.com/office/drawing/2014/main" id="{4BFF3258-424A-496C-A443-7DC334BCF5CC}"/>
              </a:ext>
            </a:extLst>
          </p:cNvPr>
          <p:cNvSpPr/>
          <p:nvPr/>
        </p:nvSpPr>
        <p:spPr>
          <a:xfrm>
            <a:off x="2668384" y="3791408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Transformer en minuscule</a:t>
            </a:r>
          </a:p>
        </p:txBody>
      </p:sp>
      <p:sp>
        <p:nvSpPr>
          <p:cNvPr id="55" name="Google Shape;1300;p31">
            <a:extLst>
              <a:ext uri="{FF2B5EF4-FFF2-40B4-BE49-F238E27FC236}">
                <a16:creationId xmlns:a16="http://schemas.microsoft.com/office/drawing/2014/main" id="{98F48AA4-2B4C-4749-91AA-FEFDA1E4704E}"/>
              </a:ext>
            </a:extLst>
          </p:cNvPr>
          <p:cNvSpPr/>
          <p:nvPr/>
        </p:nvSpPr>
        <p:spPr>
          <a:xfrm>
            <a:off x="2233350" y="4543062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Étendre les contractions</a:t>
            </a:r>
            <a:endParaRPr sz="14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292;p31">
            <a:extLst>
              <a:ext uri="{FF2B5EF4-FFF2-40B4-BE49-F238E27FC236}">
                <a16:creationId xmlns:a16="http://schemas.microsoft.com/office/drawing/2014/main" id="{FD1674C6-A3B7-475D-A20D-83ED27103168}"/>
              </a:ext>
            </a:extLst>
          </p:cNvPr>
          <p:cNvSpPr/>
          <p:nvPr/>
        </p:nvSpPr>
        <p:spPr>
          <a:xfrm>
            <a:off x="2832584" y="3039753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Caractères incorrects et accentués</a:t>
            </a:r>
          </a:p>
        </p:txBody>
      </p:sp>
      <p:cxnSp>
        <p:nvCxnSpPr>
          <p:cNvPr id="45" name="Google Shape;1027;p27">
            <a:extLst>
              <a:ext uri="{FF2B5EF4-FFF2-40B4-BE49-F238E27FC236}">
                <a16:creationId xmlns:a16="http://schemas.microsoft.com/office/drawing/2014/main" id="{B2AA904A-3869-4ED9-831D-AAD05235FA14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1663040" y="1870630"/>
            <a:ext cx="570310" cy="877263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1027;p27">
            <a:extLst>
              <a:ext uri="{FF2B5EF4-FFF2-40B4-BE49-F238E27FC236}">
                <a16:creationId xmlns:a16="http://schemas.microsoft.com/office/drawing/2014/main" id="{E13CDB6B-71B7-42F5-80DD-F095EEB3EB87}"/>
              </a:ext>
            </a:extLst>
          </p:cNvPr>
          <p:cNvCxnSpPr>
            <a:cxnSpLocks/>
          </p:cNvCxnSpPr>
          <p:nvPr/>
        </p:nvCxnSpPr>
        <p:spPr>
          <a:xfrm flipV="1">
            <a:off x="1663040" y="2541663"/>
            <a:ext cx="1047750" cy="380404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1027;p27">
            <a:extLst>
              <a:ext uri="{FF2B5EF4-FFF2-40B4-BE49-F238E27FC236}">
                <a16:creationId xmlns:a16="http://schemas.microsoft.com/office/drawing/2014/main" id="{C128F828-9BC6-424A-8702-F0C46C5F0BA8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1663040" y="3196671"/>
            <a:ext cx="1169544" cy="77082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1027;p27">
            <a:extLst>
              <a:ext uri="{FF2B5EF4-FFF2-40B4-BE49-F238E27FC236}">
                <a16:creationId xmlns:a16="http://schemas.microsoft.com/office/drawing/2014/main" id="{748563C3-177A-4EC6-B7FC-7FC319F5241C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1684527" y="3493530"/>
            <a:ext cx="983857" cy="531878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1027;p27">
            <a:extLst>
              <a:ext uri="{FF2B5EF4-FFF2-40B4-BE49-F238E27FC236}">
                <a16:creationId xmlns:a16="http://schemas.microsoft.com/office/drawing/2014/main" id="{CC21B92D-9EF3-460E-9976-B94E67FFCD8E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1660491" y="3736434"/>
            <a:ext cx="572859" cy="1040628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1276;p31">
            <a:extLst>
              <a:ext uri="{FF2B5EF4-FFF2-40B4-BE49-F238E27FC236}">
                <a16:creationId xmlns:a16="http://schemas.microsoft.com/office/drawing/2014/main" id="{451DB057-3042-4D02-A1CF-2A332C069D12}"/>
              </a:ext>
            </a:extLst>
          </p:cNvPr>
          <p:cNvSpPr/>
          <p:nvPr/>
        </p:nvSpPr>
        <p:spPr>
          <a:xfrm>
            <a:off x="8856017" y="2246246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stop words</a:t>
            </a:r>
            <a:endParaRPr lang="fr-FR" sz="14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1284;p31">
            <a:extLst>
              <a:ext uri="{FF2B5EF4-FFF2-40B4-BE49-F238E27FC236}">
                <a16:creationId xmlns:a16="http://schemas.microsoft.com/office/drawing/2014/main" id="{66535DE1-8C39-42BE-80D4-E775A14E4163}"/>
              </a:ext>
            </a:extLst>
          </p:cNvPr>
          <p:cNvSpPr/>
          <p:nvPr/>
        </p:nvSpPr>
        <p:spPr>
          <a:xfrm>
            <a:off x="8856017" y="3730235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garder les noms</a:t>
            </a:r>
          </a:p>
        </p:txBody>
      </p:sp>
      <p:sp>
        <p:nvSpPr>
          <p:cNvPr id="66" name="Google Shape;1292;p31">
            <a:extLst>
              <a:ext uri="{FF2B5EF4-FFF2-40B4-BE49-F238E27FC236}">
                <a16:creationId xmlns:a16="http://schemas.microsoft.com/office/drawing/2014/main" id="{44B366C8-84F3-458F-8D58-CB73DC6BBB13}"/>
              </a:ext>
            </a:extLst>
          </p:cNvPr>
          <p:cNvSpPr/>
          <p:nvPr/>
        </p:nvSpPr>
        <p:spPr>
          <a:xfrm>
            <a:off x="9020217" y="2978580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mots non anglais</a:t>
            </a:r>
          </a:p>
        </p:txBody>
      </p:sp>
      <p:cxnSp>
        <p:nvCxnSpPr>
          <p:cNvPr id="68" name="Google Shape;1027;p27">
            <a:extLst>
              <a:ext uri="{FF2B5EF4-FFF2-40B4-BE49-F238E27FC236}">
                <a16:creationId xmlns:a16="http://schemas.microsoft.com/office/drawing/2014/main" id="{5A4FDF04-6D35-43D4-96E8-127FBD97024A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7994804" y="2480246"/>
            <a:ext cx="861213" cy="399597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1027;p27">
            <a:extLst>
              <a:ext uri="{FF2B5EF4-FFF2-40B4-BE49-F238E27FC236}">
                <a16:creationId xmlns:a16="http://schemas.microsoft.com/office/drawing/2014/main" id="{2B1D34E0-4BBA-4812-947E-096C45755C32}"/>
              </a:ext>
            </a:extLst>
          </p:cNvPr>
          <p:cNvCxnSpPr>
            <a:cxnSpLocks/>
            <a:endCxn id="66" idx="1"/>
          </p:cNvCxnSpPr>
          <p:nvPr/>
        </p:nvCxnSpPr>
        <p:spPr>
          <a:xfrm flipV="1">
            <a:off x="7994805" y="3212580"/>
            <a:ext cx="1025412" cy="20660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1027;p27">
            <a:extLst>
              <a:ext uri="{FF2B5EF4-FFF2-40B4-BE49-F238E27FC236}">
                <a16:creationId xmlns:a16="http://schemas.microsoft.com/office/drawing/2014/main" id="{E9AD553F-51B8-4A7C-B89E-3A3E4A16D9D3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7994804" y="3534099"/>
            <a:ext cx="861213" cy="430136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350E00DF-2114-43CE-9B4C-9160757E6ACF}"/>
              </a:ext>
            </a:extLst>
          </p:cNvPr>
          <p:cNvCxnSpPr>
            <a:cxnSpLocks/>
          </p:cNvCxnSpPr>
          <p:nvPr/>
        </p:nvCxnSpPr>
        <p:spPr>
          <a:xfrm>
            <a:off x="5978363" y="1291693"/>
            <a:ext cx="0" cy="4024310"/>
          </a:xfrm>
          <a:prstGeom prst="line">
            <a:avLst/>
          </a:prstGeom>
          <a:ln w="19050">
            <a:solidFill>
              <a:srgbClr val="7451EB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lipse 86">
            <a:extLst>
              <a:ext uri="{FF2B5EF4-FFF2-40B4-BE49-F238E27FC236}">
                <a16:creationId xmlns:a16="http://schemas.microsoft.com/office/drawing/2014/main" id="{E8C1F4F3-AECB-456F-9BE4-D19BFEE6B345}"/>
              </a:ext>
            </a:extLst>
          </p:cNvPr>
          <p:cNvSpPr/>
          <p:nvPr/>
        </p:nvSpPr>
        <p:spPr>
          <a:xfrm>
            <a:off x="444409" y="1293987"/>
            <a:ext cx="635924" cy="58732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fr-FR" sz="2800" b="1" dirty="0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A507B859-8D09-4F8B-A303-259F72C38358}"/>
              </a:ext>
            </a:extLst>
          </p:cNvPr>
          <p:cNvSpPr/>
          <p:nvPr/>
        </p:nvSpPr>
        <p:spPr>
          <a:xfrm>
            <a:off x="6427908" y="1293987"/>
            <a:ext cx="635924" cy="58732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fr-FR" sz="2800" b="1" dirty="0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AB8C04B1-C07D-4DBC-B835-A7F5108536F5}"/>
              </a:ext>
            </a:extLst>
          </p:cNvPr>
          <p:cNvSpPr txBox="1"/>
          <p:nvPr/>
        </p:nvSpPr>
        <p:spPr>
          <a:xfrm>
            <a:off x="6427909" y="5418420"/>
            <a:ext cx="5764092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Il faut prendre en compte que c'est un problème de classification (garder seulement les noms)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61589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Tokenisation</a:t>
            </a:r>
            <a:endParaRPr lang="fr-FR" sz="40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EEB29949-291D-471D-AAD2-D99A6B972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1585188"/>
            <a:ext cx="11300950" cy="2897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Ellipse 39">
            <a:extLst>
              <a:ext uri="{FF2B5EF4-FFF2-40B4-BE49-F238E27FC236}">
                <a16:creationId xmlns:a16="http://schemas.microsoft.com/office/drawing/2014/main" id="{CE9F0B5D-4EB7-4D3B-A738-BEFB2BFC112D}"/>
              </a:ext>
            </a:extLst>
          </p:cNvPr>
          <p:cNvSpPr/>
          <p:nvPr/>
        </p:nvSpPr>
        <p:spPr>
          <a:xfrm>
            <a:off x="4239317" y="1724923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fr-FR" sz="2800" b="1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BB038E10-C414-48FD-B204-1599C6ED7AEF}"/>
              </a:ext>
            </a:extLst>
          </p:cNvPr>
          <p:cNvSpPr/>
          <p:nvPr/>
        </p:nvSpPr>
        <p:spPr>
          <a:xfrm>
            <a:off x="2064734" y="1724923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fr-FR" sz="2800" b="1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C1BF1656-EAF3-45BF-A37F-75FFB5BF37A9}"/>
              </a:ext>
            </a:extLst>
          </p:cNvPr>
          <p:cNvSpPr txBox="1"/>
          <p:nvPr/>
        </p:nvSpPr>
        <p:spPr>
          <a:xfrm>
            <a:off x="1038098" y="4954779"/>
            <a:ext cx="24927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B050"/>
                </a:solidFill>
                <a:latin typeface="Google Sans"/>
              </a:rPr>
              <a:t>Nettoyage </a:t>
            </a:r>
            <a:r>
              <a:rPr lang="fr-FR" sz="2000" b="1" dirty="0">
                <a:solidFill>
                  <a:srgbClr val="00B050"/>
                </a:solidFill>
                <a:latin typeface="Google Sans"/>
              </a:rPr>
              <a:t>des</a:t>
            </a:r>
            <a:r>
              <a:rPr lang="fr-FR" sz="2000" b="1" u="none" strike="noStrike" dirty="0">
                <a:solidFill>
                  <a:srgbClr val="00B050"/>
                </a:solidFill>
                <a:latin typeface="Google Sans"/>
              </a:rPr>
              <a:t> textes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0F31AAC0-7899-40DC-838D-0CFE13582CC0}"/>
              </a:ext>
            </a:extLst>
          </p:cNvPr>
          <p:cNvSpPr txBox="1"/>
          <p:nvPr/>
        </p:nvSpPr>
        <p:spPr>
          <a:xfrm>
            <a:off x="1038098" y="5491053"/>
            <a:ext cx="2655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B050"/>
                </a:solidFill>
                <a:latin typeface="Google Sans"/>
              </a:rPr>
              <a:t>Suppression des mots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5475D424-2B25-49BE-AEA6-289D5C5C359F}"/>
              </a:ext>
            </a:extLst>
          </p:cNvPr>
          <p:cNvSpPr/>
          <p:nvPr/>
        </p:nvSpPr>
        <p:spPr>
          <a:xfrm>
            <a:off x="513144" y="4915175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fr-FR" sz="2800" b="1" dirty="0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2847DFC0-9953-4319-BEB0-0F9E02A9FB2D}"/>
              </a:ext>
            </a:extLst>
          </p:cNvPr>
          <p:cNvSpPr/>
          <p:nvPr/>
        </p:nvSpPr>
        <p:spPr>
          <a:xfrm>
            <a:off x="534098" y="5462251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fr-FR" sz="2800" b="1" dirty="0"/>
          </a:p>
        </p:txBody>
      </p: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D6DFA793-0FF4-403D-A980-ED734F58F3FD}"/>
              </a:ext>
            </a:extLst>
          </p:cNvPr>
          <p:cNvGrpSpPr/>
          <p:nvPr/>
        </p:nvGrpSpPr>
        <p:grpSpPr>
          <a:xfrm>
            <a:off x="9817712" y="207223"/>
            <a:ext cx="2227800" cy="856800"/>
            <a:chOff x="3896680" y="1949937"/>
            <a:chExt cx="2227800" cy="856800"/>
          </a:xfrm>
        </p:grpSpPr>
        <p:sp>
          <p:nvSpPr>
            <p:cNvPr id="65" name="Google Shape;189;p19">
              <a:extLst>
                <a:ext uri="{FF2B5EF4-FFF2-40B4-BE49-F238E27FC236}">
                  <a16:creationId xmlns:a16="http://schemas.microsoft.com/office/drawing/2014/main" id="{4A145BC3-008F-411F-AA7F-50D4B8B2AF20}"/>
                </a:ext>
              </a:extLst>
            </p:cNvPr>
            <p:cNvSpPr/>
            <p:nvPr/>
          </p:nvSpPr>
          <p:spPr>
            <a:xfrm>
              <a:off x="3896680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193;p19">
              <a:extLst>
                <a:ext uri="{FF2B5EF4-FFF2-40B4-BE49-F238E27FC236}">
                  <a16:creationId xmlns:a16="http://schemas.microsoft.com/office/drawing/2014/main" id="{A2670ABB-5AEF-4768-BA1E-4AB407244C60}"/>
                </a:ext>
              </a:extLst>
            </p:cNvPr>
            <p:cNvSpPr txBox="1"/>
            <p:nvPr/>
          </p:nvSpPr>
          <p:spPr>
            <a:xfrm>
              <a:off x="4175753" y="2142037"/>
              <a:ext cx="1435403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Traitement des textes</a:t>
              </a:r>
              <a:endParaRPr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1" name="Google Shape;197;p19">
              <a:extLst>
                <a:ext uri="{FF2B5EF4-FFF2-40B4-BE49-F238E27FC236}">
                  <a16:creationId xmlns:a16="http://schemas.microsoft.com/office/drawing/2014/main" id="{2D56FD1C-64C2-47C9-A614-A067740B09E0}"/>
                </a:ext>
              </a:extLst>
            </p:cNvPr>
            <p:cNvSpPr/>
            <p:nvPr/>
          </p:nvSpPr>
          <p:spPr>
            <a:xfrm>
              <a:off x="5522591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2" name="Google Shape;204;p19">
              <a:extLst>
                <a:ext uri="{FF2B5EF4-FFF2-40B4-BE49-F238E27FC236}">
                  <a16:creationId xmlns:a16="http://schemas.microsoft.com/office/drawing/2014/main" id="{6A4AFEBB-4EA8-4641-BA0A-A53F377A5121}"/>
                </a:ext>
              </a:extLst>
            </p:cNvPr>
            <p:cNvSpPr txBox="1"/>
            <p:nvPr/>
          </p:nvSpPr>
          <p:spPr>
            <a:xfrm>
              <a:off x="5523092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E9C5BD64-0E63-4D8B-AE7D-C5654376D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931" y="2218677"/>
              <a:ext cx="304762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7449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Tokenisation</a:t>
            </a:r>
            <a:r>
              <a:rPr lang="fr-FR" sz="48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- </a:t>
            </a:r>
            <a:r>
              <a:rPr lang="fr-FR" sz="4000" b="1" i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exemples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C880B35-594A-4AE5-AE47-172113E77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3909521"/>
            <a:ext cx="8807399" cy="2259932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52C85072-3C52-4EF9-BCFB-A48F3EE67BD4}"/>
              </a:ext>
            </a:extLst>
          </p:cNvPr>
          <p:cNvGrpSpPr/>
          <p:nvPr/>
        </p:nvGrpSpPr>
        <p:grpSpPr>
          <a:xfrm>
            <a:off x="9817712" y="207223"/>
            <a:ext cx="2227800" cy="856800"/>
            <a:chOff x="3896680" y="1949937"/>
            <a:chExt cx="2227800" cy="856800"/>
          </a:xfrm>
        </p:grpSpPr>
        <p:sp>
          <p:nvSpPr>
            <p:cNvPr id="25" name="Google Shape;189;p19">
              <a:extLst>
                <a:ext uri="{FF2B5EF4-FFF2-40B4-BE49-F238E27FC236}">
                  <a16:creationId xmlns:a16="http://schemas.microsoft.com/office/drawing/2014/main" id="{C7DFBBC0-25B1-43AB-99DD-C4B88A043805}"/>
                </a:ext>
              </a:extLst>
            </p:cNvPr>
            <p:cNvSpPr/>
            <p:nvPr/>
          </p:nvSpPr>
          <p:spPr>
            <a:xfrm>
              <a:off x="3896680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93;p19">
              <a:extLst>
                <a:ext uri="{FF2B5EF4-FFF2-40B4-BE49-F238E27FC236}">
                  <a16:creationId xmlns:a16="http://schemas.microsoft.com/office/drawing/2014/main" id="{C1F0FBEF-1E18-4C9F-A386-40DCC9868222}"/>
                </a:ext>
              </a:extLst>
            </p:cNvPr>
            <p:cNvSpPr txBox="1"/>
            <p:nvPr/>
          </p:nvSpPr>
          <p:spPr>
            <a:xfrm>
              <a:off x="4175753" y="2142037"/>
              <a:ext cx="1435403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Traitement des textes</a:t>
              </a:r>
              <a:endParaRPr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8" name="Google Shape;197;p19">
              <a:extLst>
                <a:ext uri="{FF2B5EF4-FFF2-40B4-BE49-F238E27FC236}">
                  <a16:creationId xmlns:a16="http://schemas.microsoft.com/office/drawing/2014/main" id="{7CE4BA81-ACF2-49D4-B9DD-9EFD56D749DA}"/>
                </a:ext>
              </a:extLst>
            </p:cNvPr>
            <p:cNvSpPr/>
            <p:nvPr/>
          </p:nvSpPr>
          <p:spPr>
            <a:xfrm>
              <a:off x="5522591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9" name="Google Shape;204;p19">
              <a:extLst>
                <a:ext uri="{FF2B5EF4-FFF2-40B4-BE49-F238E27FC236}">
                  <a16:creationId xmlns:a16="http://schemas.microsoft.com/office/drawing/2014/main" id="{0EB3295E-468A-4709-834F-C9FD2BC28281}"/>
                </a:ext>
              </a:extLst>
            </p:cNvPr>
            <p:cNvSpPr txBox="1"/>
            <p:nvPr/>
          </p:nvSpPr>
          <p:spPr>
            <a:xfrm>
              <a:off x="5523092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2F5AFC99-1AAB-41D2-93AC-38F4589A8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931" y="2218677"/>
              <a:ext cx="304762" cy="304762"/>
            </a:xfrm>
            <a:prstGeom prst="rect">
              <a:avLst/>
            </a:prstGeom>
          </p:spPr>
        </p:pic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C6CF820-4316-484A-A20A-8DE59C9D8108}"/>
              </a:ext>
            </a:extLst>
          </p:cNvPr>
          <p:cNvGrpSpPr/>
          <p:nvPr/>
        </p:nvGrpSpPr>
        <p:grpSpPr>
          <a:xfrm>
            <a:off x="390740" y="1417926"/>
            <a:ext cx="7909330" cy="2347319"/>
            <a:chOff x="390740" y="1417926"/>
            <a:chExt cx="7909330" cy="2347319"/>
          </a:xfrm>
        </p:grpSpPr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26F23630-F109-448C-9614-45B695A37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5630"/>
            <a:stretch/>
          </p:blipFill>
          <p:spPr>
            <a:xfrm>
              <a:off x="390741" y="2025580"/>
              <a:ext cx="7909329" cy="1739665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035D4D0D-D269-436E-A57A-5A7C873CED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9288"/>
            <a:stretch/>
          </p:blipFill>
          <p:spPr>
            <a:xfrm>
              <a:off x="390740" y="1417926"/>
              <a:ext cx="7909327" cy="764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632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4081931-CD0C-485C-9C3E-E7C2A4D4ABCE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DCAAFAA-8DED-4CA8-9F07-AA22874ECFF3}"/>
              </a:ext>
            </a:extLst>
          </p:cNvPr>
          <p:cNvSpPr txBox="1"/>
          <p:nvPr/>
        </p:nvSpPr>
        <p:spPr>
          <a:xfrm>
            <a:off x="279915" y="1510259"/>
            <a:ext cx="718985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Des données textuelles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Des données visuelles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Clusterisation</a:t>
            </a: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Conclusion</a:t>
            </a:r>
          </a:p>
          <a:p>
            <a:pPr marL="285750" indent="-285750">
              <a:buFontTx/>
              <a:buChar char="­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Plan de la </a:t>
            </a:r>
            <a:r>
              <a:rPr lang="es-ES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soutenance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2967778-158E-405B-AE7C-F98D8BCE7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"/>
          <a:stretch/>
        </p:blipFill>
        <p:spPr>
          <a:xfrm>
            <a:off x="7469766" y="1510259"/>
            <a:ext cx="4339732" cy="361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0755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1ECE7756-6F31-46AF-8E5F-E4FCFBD22710}"/>
              </a:ext>
            </a:extLst>
          </p:cNvPr>
          <p:cNvGrpSpPr/>
          <p:nvPr/>
        </p:nvGrpSpPr>
        <p:grpSpPr>
          <a:xfrm>
            <a:off x="9820200" y="211519"/>
            <a:ext cx="2227800" cy="856800"/>
            <a:chOff x="5900346" y="1949937"/>
            <a:chExt cx="2227800" cy="856800"/>
          </a:xfrm>
        </p:grpSpPr>
        <p:sp>
          <p:nvSpPr>
            <p:cNvPr id="20" name="Google Shape;189;p19">
              <a:extLst>
                <a:ext uri="{FF2B5EF4-FFF2-40B4-BE49-F238E27FC236}">
                  <a16:creationId xmlns:a16="http://schemas.microsoft.com/office/drawing/2014/main" id="{EDB27039-0D38-4D4C-B903-414FD399ABA2}"/>
                </a:ext>
              </a:extLst>
            </p:cNvPr>
            <p:cNvSpPr/>
            <p:nvPr/>
          </p:nvSpPr>
          <p:spPr>
            <a:xfrm>
              <a:off x="5900346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ED7D31"/>
            </a:solidFill>
            <a:ln>
              <a:solidFill>
                <a:srgbClr val="ED7D3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93;p19">
              <a:extLst>
                <a:ext uri="{FF2B5EF4-FFF2-40B4-BE49-F238E27FC236}">
                  <a16:creationId xmlns:a16="http://schemas.microsoft.com/office/drawing/2014/main" id="{85CAF4C5-ED3D-4A6E-BB6E-B911D9C68B58}"/>
                </a:ext>
              </a:extLst>
            </p:cNvPr>
            <p:cNvSpPr txBox="1"/>
            <p:nvPr/>
          </p:nvSpPr>
          <p:spPr>
            <a:xfrm>
              <a:off x="5958371" y="2129258"/>
              <a:ext cx="165729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fr-FR" b="1" i="0" dirty="0" err="1">
                  <a:solidFill>
                    <a:srgbClr val="FFFFFF"/>
                  </a:solidFill>
                  <a:effectLst/>
                  <a:latin typeface="Google Sans"/>
                </a:rPr>
                <a:t>Stemming</a:t>
              </a:r>
              <a:r>
                <a:rPr lang="fr-FR" b="1" i="0" dirty="0">
                  <a:solidFill>
                    <a:srgbClr val="FFFFFF"/>
                  </a:solidFill>
                  <a:effectLst/>
                  <a:latin typeface="Google Sans"/>
                </a:rPr>
                <a:t> </a:t>
              </a:r>
              <a:r>
                <a:rPr lang="fr-FR" sz="1600" b="1" dirty="0">
                  <a:solidFill>
                    <a:srgbClr val="FFFFFF"/>
                  </a:solidFill>
                  <a:latin typeface="Google Sans"/>
                </a:rPr>
                <a:t>Lemmatisation</a:t>
              </a:r>
              <a:endParaRPr lang="fr-FR" sz="1600" b="1" i="0" dirty="0">
                <a:solidFill>
                  <a:srgbClr val="FFFFFF"/>
                </a:solidFill>
                <a:effectLst/>
                <a:latin typeface="Google Sans"/>
              </a:endParaRPr>
            </a:p>
          </p:txBody>
        </p:sp>
        <p:sp>
          <p:nvSpPr>
            <p:cNvPr id="22" name="Google Shape;197;p19">
              <a:extLst>
                <a:ext uri="{FF2B5EF4-FFF2-40B4-BE49-F238E27FC236}">
                  <a16:creationId xmlns:a16="http://schemas.microsoft.com/office/drawing/2014/main" id="{53BF8281-3D89-4AED-A38C-EDE471F6500F}"/>
                </a:ext>
              </a:extLst>
            </p:cNvPr>
            <p:cNvSpPr/>
            <p:nvPr/>
          </p:nvSpPr>
          <p:spPr>
            <a:xfrm>
              <a:off x="7526257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4" name="Google Shape;204;p19">
              <a:extLst>
                <a:ext uri="{FF2B5EF4-FFF2-40B4-BE49-F238E27FC236}">
                  <a16:creationId xmlns:a16="http://schemas.microsoft.com/office/drawing/2014/main" id="{80555B39-57FF-4101-920D-660FBC380393}"/>
                </a:ext>
              </a:extLst>
            </p:cNvPr>
            <p:cNvSpPr txBox="1"/>
            <p:nvPr/>
          </p:nvSpPr>
          <p:spPr>
            <a:xfrm>
              <a:off x="7526758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166C7142-115D-4E25-B9BC-B89AA2331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633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7" y="432794"/>
            <a:ext cx="9053477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lemmatisation a de meilleurs résultats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5773E22-7FD8-44C0-A24E-FA2D17D6125E}"/>
              </a:ext>
            </a:extLst>
          </p:cNvPr>
          <p:cNvSpPr txBox="1"/>
          <p:nvPr/>
        </p:nvSpPr>
        <p:spPr>
          <a:xfrm>
            <a:off x="834357" y="3146858"/>
            <a:ext cx="3046071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fr-FR" b="0" i="0" dirty="0">
                <a:effectLst/>
                <a:latin typeface="-apple-system"/>
              </a:rPr>
              <a:t>["Home </a:t>
            </a:r>
            <a:r>
              <a:rPr lang="fr-FR" b="0" i="0" dirty="0" err="1">
                <a:effectLst/>
                <a:latin typeface="-apple-system"/>
              </a:rPr>
              <a:t>Furnishing</a:t>
            </a:r>
            <a:r>
              <a:rPr lang="fr-FR" b="0" i="0" dirty="0">
                <a:effectLst/>
                <a:latin typeface="-apple-system"/>
              </a:rPr>
              <a:t> &gt;&gt; </a:t>
            </a:r>
            <a:r>
              <a:rPr lang="fr-FR" b="0" i="0" dirty="0" err="1">
                <a:effectLst/>
                <a:latin typeface="-apple-system"/>
              </a:rPr>
              <a:t>Curtains</a:t>
            </a:r>
            <a:r>
              <a:rPr lang="fr-FR" b="0" i="0" dirty="0">
                <a:effectLst/>
                <a:latin typeface="-apple-system"/>
              </a:rPr>
              <a:t> &amp; Accessories &gt;&gt; </a:t>
            </a:r>
            <a:r>
              <a:rPr lang="fr-FR" b="0" i="0" dirty="0" err="1">
                <a:effectLst/>
                <a:latin typeface="-apple-system"/>
              </a:rPr>
              <a:t>Curtains</a:t>
            </a:r>
            <a:r>
              <a:rPr lang="fr-FR" b="0" i="0" dirty="0">
                <a:effectLst/>
                <a:latin typeface="-apple-system"/>
              </a:rPr>
              <a:t> &gt;&gt; </a:t>
            </a:r>
            <a:r>
              <a:rPr lang="fr-FR" b="0" i="0" dirty="0" err="1">
                <a:effectLst/>
                <a:latin typeface="-apple-system"/>
              </a:rPr>
              <a:t>Elegance</a:t>
            </a:r>
            <a:r>
              <a:rPr lang="fr-FR" b="0" i="0" dirty="0">
                <a:effectLst/>
                <a:latin typeface="-apple-system"/>
              </a:rPr>
              <a:t> Polyester </a:t>
            </a:r>
            <a:r>
              <a:rPr lang="fr-FR" b="0" i="0" dirty="0" err="1">
                <a:effectLst/>
                <a:latin typeface="-apple-system"/>
              </a:rPr>
              <a:t>Multicolor</a:t>
            </a:r>
            <a:r>
              <a:rPr lang="fr-FR" b="0" i="0" dirty="0">
                <a:effectLst/>
                <a:latin typeface="-apple-system"/>
              </a:rPr>
              <a:t> Abstract </a:t>
            </a:r>
            <a:r>
              <a:rPr lang="fr-FR" b="0" i="0" dirty="0" err="1">
                <a:effectLst/>
                <a:latin typeface="-apple-system"/>
              </a:rPr>
              <a:t>Eyelet</a:t>
            </a:r>
            <a:r>
              <a:rPr lang="fr-FR" b="0" i="0" dirty="0">
                <a:effectLst/>
                <a:latin typeface="-apple-system"/>
              </a:rPr>
              <a:t> Do..."]</a:t>
            </a:r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781E634-9938-44BF-AFFF-4C2D52610751}"/>
              </a:ext>
            </a:extLst>
          </p:cNvPr>
          <p:cNvSpPr txBox="1"/>
          <p:nvPr/>
        </p:nvSpPr>
        <p:spPr>
          <a:xfrm>
            <a:off x="4647460" y="3285358"/>
            <a:ext cx="2185685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[home, elegance, polyester, multicolor, abstract, eyelet]</a:t>
            </a:r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0143071-3C29-4E1C-8C51-7D214378A792}"/>
              </a:ext>
            </a:extLst>
          </p:cNvPr>
          <p:cNvSpPr txBox="1"/>
          <p:nvPr/>
        </p:nvSpPr>
        <p:spPr>
          <a:xfrm>
            <a:off x="8349137" y="2666007"/>
            <a:ext cx="2918978" cy="6463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[home, </a:t>
            </a:r>
            <a:r>
              <a:rPr lang="en-US" b="0" i="0" dirty="0" err="1">
                <a:effectLst/>
                <a:latin typeface="-apple-system"/>
              </a:rPr>
              <a:t>eleg</a:t>
            </a:r>
            <a:r>
              <a:rPr lang="en-US" b="0" i="0" dirty="0">
                <a:effectLst/>
                <a:latin typeface="-apple-system"/>
              </a:rPr>
              <a:t>, </a:t>
            </a:r>
            <a:r>
              <a:rPr lang="en-US" b="0" i="0" dirty="0" err="1">
                <a:effectLst/>
                <a:latin typeface="-apple-system"/>
              </a:rPr>
              <a:t>polyest</a:t>
            </a:r>
            <a:r>
              <a:rPr lang="en-US" b="0" i="0" dirty="0">
                <a:effectLst/>
                <a:latin typeface="-apple-system"/>
              </a:rPr>
              <a:t>, multicolor, abstract, eyelet]</a:t>
            </a:r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88DA0A9-9AF1-4172-8FD2-9A85219F5A46}"/>
              </a:ext>
            </a:extLst>
          </p:cNvPr>
          <p:cNvSpPr txBox="1"/>
          <p:nvPr/>
        </p:nvSpPr>
        <p:spPr>
          <a:xfrm>
            <a:off x="8349137" y="4038817"/>
            <a:ext cx="2918977" cy="6463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[home, elegance, polyester, multicolor, abstract, eyelet]</a:t>
            </a:r>
            <a:endParaRPr lang="fr-FR" dirty="0"/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6E08DB8D-212C-4DF7-99BE-532C0D1C4DAD}"/>
              </a:ext>
            </a:extLst>
          </p:cNvPr>
          <p:cNvSpPr/>
          <p:nvPr/>
        </p:nvSpPr>
        <p:spPr>
          <a:xfrm>
            <a:off x="4078748" y="3357821"/>
            <a:ext cx="370390" cy="45772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D9E2F088-F854-4E97-835A-920FC676AB9A}"/>
              </a:ext>
            </a:extLst>
          </p:cNvPr>
          <p:cNvSpPr/>
          <p:nvPr/>
        </p:nvSpPr>
        <p:spPr>
          <a:xfrm rot="20185332">
            <a:off x="7073529" y="2798075"/>
            <a:ext cx="1185441" cy="45772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5522D7C7-6C0A-45D6-81E1-F31969BD71E8}"/>
              </a:ext>
            </a:extLst>
          </p:cNvPr>
          <p:cNvSpPr/>
          <p:nvPr/>
        </p:nvSpPr>
        <p:spPr>
          <a:xfrm rot="949447">
            <a:off x="7073639" y="3773101"/>
            <a:ext cx="1185441" cy="4577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ABEEA30-4D48-4FF1-9EA5-4E49E38AB04F}"/>
              </a:ext>
            </a:extLst>
          </p:cNvPr>
          <p:cNvSpPr txBox="1"/>
          <p:nvPr/>
        </p:nvSpPr>
        <p:spPr>
          <a:xfrm>
            <a:off x="834357" y="2775342"/>
            <a:ext cx="3046071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0070C0"/>
                </a:solidFill>
                <a:effectLst/>
                <a:latin typeface="-apple-system"/>
              </a:rPr>
              <a:t>Original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74B8299-4328-474F-AFB2-233AED55DD45}"/>
              </a:ext>
            </a:extLst>
          </p:cNvPr>
          <p:cNvSpPr txBox="1"/>
          <p:nvPr/>
        </p:nvSpPr>
        <p:spPr>
          <a:xfrm>
            <a:off x="4647460" y="2921206"/>
            <a:ext cx="2185685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0070C0"/>
                </a:solidFill>
                <a:effectLst/>
                <a:latin typeface="-apple-system"/>
              </a:rPr>
              <a:t>Tokenisation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E3C162E-2A71-4578-ACC3-61D6A5229B90}"/>
              </a:ext>
            </a:extLst>
          </p:cNvPr>
          <p:cNvSpPr txBox="1"/>
          <p:nvPr/>
        </p:nvSpPr>
        <p:spPr>
          <a:xfrm>
            <a:off x="8349137" y="2296675"/>
            <a:ext cx="2918977" cy="36933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Stemming</a:t>
            </a:r>
            <a:r>
              <a:rPr lang="fr-FR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 (racinisation)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B8AB8C4-427E-4B8C-BA00-3FB9495E954A}"/>
              </a:ext>
            </a:extLst>
          </p:cNvPr>
          <p:cNvSpPr txBox="1"/>
          <p:nvPr/>
        </p:nvSpPr>
        <p:spPr>
          <a:xfrm>
            <a:off x="8349137" y="3661306"/>
            <a:ext cx="2918977" cy="36933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Lemmatisation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192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1ECE7756-6F31-46AF-8E5F-E4FCFBD22710}"/>
              </a:ext>
            </a:extLst>
          </p:cNvPr>
          <p:cNvGrpSpPr/>
          <p:nvPr/>
        </p:nvGrpSpPr>
        <p:grpSpPr>
          <a:xfrm>
            <a:off x="9820200" y="211519"/>
            <a:ext cx="2227800" cy="856800"/>
            <a:chOff x="5900346" y="1949937"/>
            <a:chExt cx="2227800" cy="856800"/>
          </a:xfrm>
        </p:grpSpPr>
        <p:sp>
          <p:nvSpPr>
            <p:cNvPr id="20" name="Google Shape;189;p19">
              <a:extLst>
                <a:ext uri="{FF2B5EF4-FFF2-40B4-BE49-F238E27FC236}">
                  <a16:creationId xmlns:a16="http://schemas.microsoft.com/office/drawing/2014/main" id="{EDB27039-0D38-4D4C-B903-414FD399ABA2}"/>
                </a:ext>
              </a:extLst>
            </p:cNvPr>
            <p:cNvSpPr/>
            <p:nvPr/>
          </p:nvSpPr>
          <p:spPr>
            <a:xfrm>
              <a:off x="5900346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ED7D31"/>
            </a:solidFill>
            <a:ln>
              <a:solidFill>
                <a:srgbClr val="ED7D3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93;p19">
              <a:extLst>
                <a:ext uri="{FF2B5EF4-FFF2-40B4-BE49-F238E27FC236}">
                  <a16:creationId xmlns:a16="http://schemas.microsoft.com/office/drawing/2014/main" id="{85CAF4C5-ED3D-4A6E-BB6E-B911D9C68B58}"/>
                </a:ext>
              </a:extLst>
            </p:cNvPr>
            <p:cNvSpPr txBox="1"/>
            <p:nvPr/>
          </p:nvSpPr>
          <p:spPr>
            <a:xfrm>
              <a:off x="5958371" y="2129258"/>
              <a:ext cx="165729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fr-FR" b="1" i="0" dirty="0" err="1">
                  <a:solidFill>
                    <a:srgbClr val="FFFFFF"/>
                  </a:solidFill>
                  <a:effectLst/>
                  <a:latin typeface="Google Sans"/>
                </a:rPr>
                <a:t>Stemming</a:t>
              </a:r>
              <a:r>
                <a:rPr lang="fr-FR" b="1" i="0" dirty="0">
                  <a:solidFill>
                    <a:srgbClr val="FFFFFF"/>
                  </a:solidFill>
                  <a:effectLst/>
                  <a:latin typeface="Google Sans"/>
                </a:rPr>
                <a:t> </a:t>
              </a:r>
              <a:r>
                <a:rPr lang="fr-FR" sz="1600" b="1" dirty="0">
                  <a:solidFill>
                    <a:srgbClr val="FFFFFF"/>
                  </a:solidFill>
                  <a:latin typeface="Google Sans"/>
                </a:rPr>
                <a:t>Lemmatisation</a:t>
              </a:r>
              <a:endParaRPr lang="fr-FR" sz="1600" b="1" i="0" dirty="0">
                <a:solidFill>
                  <a:srgbClr val="FFFFFF"/>
                </a:solidFill>
                <a:effectLst/>
                <a:latin typeface="Google Sans"/>
              </a:endParaRPr>
            </a:p>
          </p:txBody>
        </p:sp>
        <p:sp>
          <p:nvSpPr>
            <p:cNvPr id="22" name="Google Shape;197;p19">
              <a:extLst>
                <a:ext uri="{FF2B5EF4-FFF2-40B4-BE49-F238E27FC236}">
                  <a16:creationId xmlns:a16="http://schemas.microsoft.com/office/drawing/2014/main" id="{53BF8281-3D89-4AED-A38C-EDE471F6500F}"/>
                </a:ext>
              </a:extLst>
            </p:cNvPr>
            <p:cNvSpPr/>
            <p:nvPr/>
          </p:nvSpPr>
          <p:spPr>
            <a:xfrm>
              <a:off x="7526257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4" name="Google Shape;204;p19">
              <a:extLst>
                <a:ext uri="{FF2B5EF4-FFF2-40B4-BE49-F238E27FC236}">
                  <a16:creationId xmlns:a16="http://schemas.microsoft.com/office/drawing/2014/main" id="{80555B39-57FF-4101-920D-660FBC380393}"/>
                </a:ext>
              </a:extLst>
            </p:cNvPr>
            <p:cNvSpPr txBox="1"/>
            <p:nvPr/>
          </p:nvSpPr>
          <p:spPr>
            <a:xfrm>
              <a:off x="7526758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166C7142-115D-4E25-B9BC-B89AA2331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633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668650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lemmatisation a de meilleurs résultât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C869BC63-D6A4-4FB5-8D4C-46D830E14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53" y="4193489"/>
            <a:ext cx="11111165" cy="1806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0512203-555B-4909-B429-0D4A61B26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54" y="1407900"/>
            <a:ext cx="11111166" cy="1016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EEB0197-C14E-424D-80C1-E04AD7A89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54" y="2769037"/>
            <a:ext cx="11111166" cy="1106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2081C4-6877-4FD6-996F-5B6A10E8A744}"/>
              </a:ext>
            </a:extLst>
          </p:cNvPr>
          <p:cNvSpPr/>
          <p:nvPr/>
        </p:nvSpPr>
        <p:spPr>
          <a:xfrm>
            <a:off x="6641959" y="1487156"/>
            <a:ext cx="2230735" cy="8813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2F39A8-33F5-4CDF-8A61-7515A182488E}"/>
              </a:ext>
            </a:extLst>
          </p:cNvPr>
          <p:cNvSpPr/>
          <p:nvPr/>
        </p:nvSpPr>
        <p:spPr>
          <a:xfrm>
            <a:off x="6553199" y="2911608"/>
            <a:ext cx="2427719" cy="8813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485305-1CFA-4D09-96A4-FDC562CCB1D6}"/>
              </a:ext>
            </a:extLst>
          </p:cNvPr>
          <p:cNvSpPr/>
          <p:nvPr/>
        </p:nvSpPr>
        <p:spPr>
          <a:xfrm>
            <a:off x="7392481" y="4350197"/>
            <a:ext cx="2083115" cy="138741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E1FA93-2D47-427C-8FC7-D773EFDE8CE5}"/>
              </a:ext>
            </a:extLst>
          </p:cNvPr>
          <p:cNvSpPr/>
          <p:nvPr/>
        </p:nvSpPr>
        <p:spPr>
          <a:xfrm>
            <a:off x="8940726" y="1489707"/>
            <a:ext cx="2556761" cy="8813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C22B46-6721-4B2D-8E39-9D21C90F2A98}"/>
              </a:ext>
            </a:extLst>
          </p:cNvPr>
          <p:cNvSpPr/>
          <p:nvPr/>
        </p:nvSpPr>
        <p:spPr>
          <a:xfrm>
            <a:off x="9068249" y="2911607"/>
            <a:ext cx="2427719" cy="8813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8BAD40-5F6B-4A81-BF73-C5305EB5AD52}"/>
              </a:ext>
            </a:extLst>
          </p:cNvPr>
          <p:cNvSpPr/>
          <p:nvPr/>
        </p:nvSpPr>
        <p:spPr>
          <a:xfrm>
            <a:off x="9545934" y="4350197"/>
            <a:ext cx="1950034" cy="138741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71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521520B2-8C61-47A1-A14F-61950FA47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210" y="3876238"/>
            <a:ext cx="6888501" cy="222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2463E1C7-A085-4F91-BA96-5E239CBA0D61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7" name="Google Shape;189;p19">
              <a:extLst>
                <a:ext uri="{FF2B5EF4-FFF2-40B4-BE49-F238E27FC236}">
                  <a16:creationId xmlns:a16="http://schemas.microsoft.com/office/drawing/2014/main" id="{F23785C0-0EA9-4DC3-A015-EAD77733CFEA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93;p19">
              <a:extLst>
                <a:ext uri="{FF2B5EF4-FFF2-40B4-BE49-F238E27FC236}">
                  <a16:creationId xmlns:a16="http://schemas.microsoft.com/office/drawing/2014/main" id="{3ED8EC2C-09F6-43A9-B27E-36E6D497D9C8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9" name="Google Shape;197;p19">
              <a:extLst>
                <a:ext uri="{FF2B5EF4-FFF2-40B4-BE49-F238E27FC236}">
                  <a16:creationId xmlns:a16="http://schemas.microsoft.com/office/drawing/2014/main" id="{2FBB5585-C8F0-4076-926B-CD7C0F08FF3E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2" name="Google Shape;204;p19">
              <a:extLst>
                <a:ext uri="{FF2B5EF4-FFF2-40B4-BE49-F238E27FC236}">
                  <a16:creationId xmlns:a16="http://schemas.microsoft.com/office/drawing/2014/main" id="{A76AD366-BD96-42C1-B0B9-87714CC6A854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87FDEA5-1E82-4B56-B0AB-7D529C62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853958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Seuil des mots à fréquence rare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B457B93-8F93-404F-83A5-81F009101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210" y="1356988"/>
            <a:ext cx="6888501" cy="222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C78AED8-CC18-4AC3-AB35-730B2EC86572}"/>
              </a:ext>
            </a:extLst>
          </p:cNvPr>
          <p:cNvSpPr/>
          <p:nvPr/>
        </p:nvSpPr>
        <p:spPr>
          <a:xfrm>
            <a:off x="5220184" y="1539433"/>
            <a:ext cx="514467" cy="1982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C2D877-BBDB-4247-BA3A-ABD683E830ED}"/>
              </a:ext>
            </a:extLst>
          </p:cNvPr>
          <p:cNvSpPr/>
          <p:nvPr/>
        </p:nvSpPr>
        <p:spPr>
          <a:xfrm>
            <a:off x="5231759" y="4045314"/>
            <a:ext cx="922116" cy="1982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1103C89-B236-401E-9916-321218745524}"/>
              </a:ext>
            </a:extLst>
          </p:cNvPr>
          <p:cNvSpPr txBox="1"/>
          <p:nvPr/>
        </p:nvSpPr>
        <p:spPr>
          <a:xfrm>
            <a:off x="835633" y="2763702"/>
            <a:ext cx="30716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product_name</a:t>
            </a:r>
            <a:r>
              <a:rPr lang="en-US" dirty="0"/>
              <a:t> : 		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product_category_tree</a:t>
            </a:r>
            <a:r>
              <a:rPr lang="en-US" dirty="0"/>
              <a:t> : 	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description : 		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brand : 		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product_specifications</a:t>
            </a:r>
            <a:r>
              <a:rPr lang="en-US" dirty="0"/>
              <a:t> : </a:t>
            </a:r>
            <a:r>
              <a:rPr lang="en-US" b="1" dirty="0"/>
              <a:t>	</a:t>
            </a:r>
            <a:r>
              <a:rPr lang="en-US" dirty="0"/>
              <a:t>4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78927CD-268A-4E4D-977E-D1B8A3900A22}"/>
              </a:ext>
            </a:extLst>
          </p:cNvPr>
          <p:cNvSpPr txBox="1"/>
          <p:nvPr/>
        </p:nvSpPr>
        <p:spPr>
          <a:xfrm>
            <a:off x="0" y="4537956"/>
            <a:ext cx="4552545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Identification visuelle de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min_df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à travers de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CountVectorizer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() mode par défaut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B69EDAC-C615-487C-BFEF-ECC716900FC5}"/>
              </a:ext>
            </a:extLst>
          </p:cNvPr>
          <p:cNvSpPr txBox="1"/>
          <p:nvPr/>
        </p:nvSpPr>
        <p:spPr>
          <a:xfrm>
            <a:off x="835633" y="1435103"/>
            <a:ext cx="38058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Définition de seuil pour ignorer les termes qui ont une fréquence de document strictement inférieur à ce qui suit :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9EA92E54-92FD-4DA8-9921-3CA490D2F09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35103"/>
            <a:ext cx="457727" cy="4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34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3"/>
            <a:ext cx="9395936" cy="1163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30 mots le plus fréquents basés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sur la 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lemmatisation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« </a:t>
            </a:r>
            <a:r>
              <a:rPr lang="fr-FR" sz="32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product_name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 »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265B584-9BB8-4263-B1B4-768C893133AC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8" name="Google Shape;189;p19">
              <a:extLst>
                <a:ext uri="{FF2B5EF4-FFF2-40B4-BE49-F238E27FC236}">
                  <a16:creationId xmlns:a16="http://schemas.microsoft.com/office/drawing/2014/main" id="{9EA998F0-32A4-4868-985D-BF8DD0EDD6DA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93;p19">
              <a:extLst>
                <a:ext uri="{FF2B5EF4-FFF2-40B4-BE49-F238E27FC236}">
                  <a16:creationId xmlns:a16="http://schemas.microsoft.com/office/drawing/2014/main" id="{AE57D930-B77D-48C2-A2A6-27920B978161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2" name="Google Shape;197;p19">
              <a:extLst>
                <a:ext uri="{FF2B5EF4-FFF2-40B4-BE49-F238E27FC236}">
                  <a16:creationId xmlns:a16="http://schemas.microsoft.com/office/drawing/2014/main" id="{53514501-4BE2-4767-AB17-16D8208605C1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3" name="Google Shape;204;p19">
              <a:extLst>
                <a:ext uri="{FF2B5EF4-FFF2-40B4-BE49-F238E27FC236}">
                  <a16:creationId xmlns:a16="http://schemas.microsoft.com/office/drawing/2014/main" id="{27BAFEDE-581C-4AE4-A523-D7D8DDE733E4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B0B5819-422C-4001-84A7-8A66DE84C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3103B682-AD4A-43A0-86BD-282204EA2696}"/>
              </a:ext>
            </a:extLst>
          </p:cNvPr>
          <p:cNvSpPr txBox="1"/>
          <p:nvPr/>
        </p:nvSpPr>
        <p:spPr>
          <a:xfrm>
            <a:off x="8382000" y="5118228"/>
            <a:ext cx="3810000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Les mots changent en fonction de l'algorithme utilisé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499D95D6-F4D0-4ADA-982F-E24343509A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748"/>
          <a:stretch/>
        </p:blipFill>
        <p:spPr>
          <a:xfrm>
            <a:off x="1242721" y="4218045"/>
            <a:ext cx="6284405" cy="2032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A6ADB94-DCE9-4204-B1A2-F02FAD8435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748"/>
          <a:stretch/>
        </p:blipFill>
        <p:spPr>
          <a:xfrm>
            <a:off x="4235667" y="2034035"/>
            <a:ext cx="6307926" cy="2040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4A562C4B-2C22-4EDE-B187-918AC31535A2}"/>
              </a:ext>
            </a:extLst>
          </p:cNvPr>
          <p:cNvSpPr txBox="1"/>
          <p:nvPr/>
        </p:nvSpPr>
        <p:spPr>
          <a:xfrm>
            <a:off x="1578508" y="2116867"/>
            <a:ext cx="2671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BoW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-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Lemmatization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83C9C22-4E93-40B7-8778-F5FB686C804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81" y="2135296"/>
            <a:ext cx="457727" cy="376431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6E9267AF-D8DF-4C77-BAEB-ED3C1D377F95}"/>
              </a:ext>
            </a:extLst>
          </p:cNvPr>
          <p:cNvSpPr txBox="1"/>
          <p:nvPr/>
        </p:nvSpPr>
        <p:spPr>
          <a:xfrm>
            <a:off x="8047666" y="4452490"/>
            <a:ext cx="29251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TF-IDF - Lemmatisation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715BCF02-AD5B-4299-BA10-39CAA927DAF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39" y="4470919"/>
            <a:ext cx="457727" cy="37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82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D231C3DE-0E26-4EB7-B561-75B59D0EA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351677"/>
              </p:ext>
            </p:extLst>
          </p:nvPr>
        </p:nvGraphicFramePr>
        <p:xfrm>
          <a:off x="1635760" y="1189517"/>
          <a:ext cx="9286241" cy="5151753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749581">
                  <a:extLst>
                    <a:ext uri="{9D8B030D-6E8A-4147-A177-3AD203B41FA5}">
                      <a16:colId xmlns:a16="http://schemas.microsoft.com/office/drawing/2014/main" val="4117612874"/>
                    </a:ext>
                  </a:extLst>
                </a:gridCol>
                <a:gridCol w="4198339">
                  <a:extLst>
                    <a:ext uri="{9D8B030D-6E8A-4147-A177-3AD203B41FA5}">
                      <a16:colId xmlns:a16="http://schemas.microsoft.com/office/drawing/2014/main" val="978297818"/>
                    </a:ext>
                  </a:extLst>
                </a:gridCol>
                <a:gridCol w="4338321">
                  <a:extLst>
                    <a:ext uri="{9D8B030D-6E8A-4147-A177-3AD203B41FA5}">
                      <a16:colId xmlns:a16="http://schemas.microsoft.com/office/drawing/2014/main" val="4225131817"/>
                    </a:ext>
                  </a:extLst>
                </a:gridCol>
              </a:tblGrid>
              <a:tr h="72369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707218"/>
                  </a:ext>
                </a:extLst>
              </a:tr>
              <a:tr h="214436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630373"/>
                  </a:ext>
                </a:extLst>
              </a:tr>
              <a:tr h="228369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59788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605833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Modélisation de sujets avec LDA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0DDB1FD-C3A7-415B-825F-6808CE1471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947"/>
          <a:stretch/>
        </p:blipFill>
        <p:spPr>
          <a:xfrm>
            <a:off x="2512467" y="2035486"/>
            <a:ext cx="3908653" cy="188466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A0F2C2E-425D-4D49-8635-3CFF9B7AF8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947"/>
          <a:stretch/>
        </p:blipFill>
        <p:spPr>
          <a:xfrm>
            <a:off x="6790231" y="2021657"/>
            <a:ext cx="3908653" cy="188466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1EFD9FB-03FB-4128-8F4E-F67D832E7E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2512467" y="4211123"/>
            <a:ext cx="3915357" cy="197779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C0DB483-FFF1-4D24-A57E-EAD7644296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354" r="4709"/>
          <a:stretch/>
        </p:blipFill>
        <p:spPr>
          <a:xfrm>
            <a:off x="6786880" y="4211123"/>
            <a:ext cx="3915357" cy="197779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4B0A9FD-C973-4C1A-9E97-E15720E9C822}"/>
              </a:ext>
            </a:extLst>
          </p:cNvPr>
          <p:cNvSpPr txBox="1"/>
          <p:nvPr/>
        </p:nvSpPr>
        <p:spPr>
          <a:xfrm rot="16200000">
            <a:off x="1170135" y="2657699"/>
            <a:ext cx="17152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Stemming</a:t>
            </a:r>
            <a:endParaRPr lang="fr-F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2B4BC88-1206-41D9-9319-EA305AEDC8B0}"/>
              </a:ext>
            </a:extLst>
          </p:cNvPr>
          <p:cNvSpPr txBox="1"/>
          <p:nvPr/>
        </p:nvSpPr>
        <p:spPr>
          <a:xfrm rot="16200000">
            <a:off x="805205" y="4894613"/>
            <a:ext cx="2445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L</a:t>
            </a:r>
            <a:r>
              <a:rPr lang="fr-FR" sz="27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emmatization</a:t>
            </a:r>
            <a:endParaRPr lang="fr-FR" sz="2700" b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Google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1348B91-2384-491E-AA8B-22C13CAB2CB2}"/>
              </a:ext>
            </a:extLst>
          </p:cNvPr>
          <p:cNvSpPr txBox="1"/>
          <p:nvPr/>
        </p:nvSpPr>
        <p:spPr>
          <a:xfrm>
            <a:off x="3324212" y="1308807"/>
            <a:ext cx="2334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Bag of </a:t>
            </a:r>
            <a:r>
              <a:rPr lang="fr-FR" sz="2800" b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words</a:t>
            </a:r>
            <a:endParaRPr lang="fr-F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6F3F44A-35E2-4B27-9486-8611E625FB19}"/>
              </a:ext>
            </a:extLst>
          </p:cNvPr>
          <p:cNvSpPr txBox="1"/>
          <p:nvPr/>
        </p:nvSpPr>
        <p:spPr>
          <a:xfrm>
            <a:off x="7577452" y="1314925"/>
            <a:ext cx="2334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TF - IDF</a:t>
            </a:r>
            <a:endParaRPr lang="fr-F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492BBCC-69AF-429F-92A9-9F2410BF759F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21" name="Google Shape;189;p19">
              <a:extLst>
                <a:ext uri="{FF2B5EF4-FFF2-40B4-BE49-F238E27FC236}">
                  <a16:creationId xmlns:a16="http://schemas.microsoft.com/office/drawing/2014/main" id="{9164B29D-23F8-4F2B-AD53-FD5032516F9F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93;p19">
              <a:extLst>
                <a:ext uri="{FF2B5EF4-FFF2-40B4-BE49-F238E27FC236}">
                  <a16:creationId xmlns:a16="http://schemas.microsoft.com/office/drawing/2014/main" id="{69174827-79B4-4E64-A385-FF85BC5A514B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4" name="Google Shape;197;p19">
              <a:extLst>
                <a:ext uri="{FF2B5EF4-FFF2-40B4-BE49-F238E27FC236}">
                  <a16:creationId xmlns:a16="http://schemas.microsoft.com/office/drawing/2014/main" id="{2BEAF300-74AA-462A-AEB1-6BBB0B8FE045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5" name="Google Shape;204;p19">
              <a:extLst>
                <a:ext uri="{FF2B5EF4-FFF2-40B4-BE49-F238E27FC236}">
                  <a16:creationId xmlns:a16="http://schemas.microsoft.com/office/drawing/2014/main" id="{9A74A780-9AD4-43FE-ABD8-FB36A20FB78A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3E05C636-4163-4936-8D5E-2ECA628E7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9555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677DC8-5598-4295-8834-F7922D2B167E}"/>
              </a:ext>
            </a:extLst>
          </p:cNvPr>
          <p:cNvSpPr/>
          <p:nvPr/>
        </p:nvSpPr>
        <p:spPr>
          <a:xfrm>
            <a:off x="1160765" y="1489404"/>
            <a:ext cx="9597335" cy="2195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A13E933-0828-4317-B029-E436B85D1A12}"/>
              </a:ext>
            </a:extLst>
          </p:cNvPr>
          <p:cNvSpPr txBox="1"/>
          <p:nvPr/>
        </p:nvSpPr>
        <p:spPr>
          <a:xfrm rot="16200000">
            <a:off x="391639" y="2402453"/>
            <a:ext cx="2195432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T</a:t>
            </a:r>
            <a:r>
              <a:rPr lang="fr-FR" b="1" dirty="0" err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extuelles</a:t>
            </a:r>
            <a:endParaRPr lang="fr-FR" sz="18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18" name="Google Shape;189;p19">
            <a:extLst>
              <a:ext uri="{FF2B5EF4-FFF2-40B4-BE49-F238E27FC236}">
                <a16:creationId xmlns:a16="http://schemas.microsoft.com/office/drawing/2014/main" id="{0EE75342-537A-438B-A014-B203FB9D0BE8}"/>
              </a:ext>
            </a:extLst>
          </p:cNvPr>
          <p:cNvSpPr/>
          <p:nvPr/>
        </p:nvSpPr>
        <p:spPr>
          <a:xfrm>
            <a:off x="1901165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3;p19">
            <a:extLst>
              <a:ext uri="{FF2B5EF4-FFF2-40B4-BE49-F238E27FC236}">
                <a16:creationId xmlns:a16="http://schemas.microsoft.com/office/drawing/2014/main" id="{A67AC840-837F-469B-B0A9-ED0AD3CC0C26}"/>
              </a:ext>
            </a:extLst>
          </p:cNvPr>
          <p:cNvSpPr txBox="1"/>
          <p:nvPr/>
        </p:nvSpPr>
        <p:spPr>
          <a:xfrm>
            <a:off x="2296343" y="2147399"/>
            <a:ext cx="1285909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des textes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197;p19">
            <a:extLst>
              <a:ext uri="{FF2B5EF4-FFF2-40B4-BE49-F238E27FC236}">
                <a16:creationId xmlns:a16="http://schemas.microsoft.com/office/drawing/2014/main" id="{CB9E6654-8739-4F3A-8924-12991125C0A0}"/>
              </a:ext>
            </a:extLst>
          </p:cNvPr>
          <p:cNvSpPr/>
          <p:nvPr/>
        </p:nvSpPr>
        <p:spPr>
          <a:xfrm>
            <a:off x="3527076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204;p19">
            <a:extLst>
              <a:ext uri="{FF2B5EF4-FFF2-40B4-BE49-F238E27FC236}">
                <a16:creationId xmlns:a16="http://schemas.microsoft.com/office/drawing/2014/main" id="{3CBF4DD6-A543-4734-82A2-B4C92E5B6723}"/>
              </a:ext>
            </a:extLst>
          </p:cNvPr>
          <p:cNvSpPr txBox="1"/>
          <p:nvPr/>
        </p:nvSpPr>
        <p:spPr>
          <a:xfrm>
            <a:off x="3527577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189;p19">
            <a:extLst>
              <a:ext uri="{FF2B5EF4-FFF2-40B4-BE49-F238E27FC236}">
                <a16:creationId xmlns:a16="http://schemas.microsoft.com/office/drawing/2014/main" id="{D66DAA3D-B99D-4294-B747-EF88DE6D2F53}"/>
              </a:ext>
            </a:extLst>
          </p:cNvPr>
          <p:cNvSpPr/>
          <p:nvPr/>
        </p:nvSpPr>
        <p:spPr>
          <a:xfrm>
            <a:off x="3896680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93;p19">
            <a:extLst>
              <a:ext uri="{FF2B5EF4-FFF2-40B4-BE49-F238E27FC236}">
                <a16:creationId xmlns:a16="http://schemas.microsoft.com/office/drawing/2014/main" id="{24262E05-591B-4618-A0AD-BCDBDC96FE9C}"/>
              </a:ext>
            </a:extLst>
          </p:cNvPr>
          <p:cNvSpPr txBox="1"/>
          <p:nvPr/>
        </p:nvSpPr>
        <p:spPr>
          <a:xfrm>
            <a:off x="4175753" y="2142037"/>
            <a:ext cx="143540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 des textes</a:t>
            </a:r>
            <a:endParaRPr sz="19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Google Shape;197;p19">
            <a:extLst>
              <a:ext uri="{FF2B5EF4-FFF2-40B4-BE49-F238E27FC236}">
                <a16:creationId xmlns:a16="http://schemas.microsoft.com/office/drawing/2014/main" id="{22A325C3-6C0D-42E3-A33F-1D0131CFEF51}"/>
              </a:ext>
            </a:extLst>
          </p:cNvPr>
          <p:cNvSpPr/>
          <p:nvPr/>
        </p:nvSpPr>
        <p:spPr>
          <a:xfrm>
            <a:off x="5522591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9" name="Google Shape;204;p19">
            <a:extLst>
              <a:ext uri="{FF2B5EF4-FFF2-40B4-BE49-F238E27FC236}">
                <a16:creationId xmlns:a16="http://schemas.microsoft.com/office/drawing/2014/main" id="{2AA50079-56BB-48BF-B3F8-88658946D817}"/>
              </a:ext>
            </a:extLst>
          </p:cNvPr>
          <p:cNvSpPr txBox="1"/>
          <p:nvPr/>
        </p:nvSpPr>
        <p:spPr>
          <a:xfrm>
            <a:off x="5523092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189;p19">
            <a:extLst>
              <a:ext uri="{FF2B5EF4-FFF2-40B4-BE49-F238E27FC236}">
                <a16:creationId xmlns:a16="http://schemas.microsoft.com/office/drawing/2014/main" id="{363D92F1-90E4-452B-9171-4BD8083963BD}"/>
              </a:ext>
            </a:extLst>
          </p:cNvPr>
          <p:cNvSpPr/>
          <p:nvPr/>
        </p:nvSpPr>
        <p:spPr>
          <a:xfrm>
            <a:off x="5900346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93;p19">
            <a:extLst>
              <a:ext uri="{FF2B5EF4-FFF2-40B4-BE49-F238E27FC236}">
                <a16:creationId xmlns:a16="http://schemas.microsoft.com/office/drawing/2014/main" id="{9CE5D129-D9E2-4074-B922-D584155874B0}"/>
              </a:ext>
            </a:extLst>
          </p:cNvPr>
          <p:cNvSpPr txBox="1"/>
          <p:nvPr/>
        </p:nvSpPr>
        <p:spPr>
          <a:xfrm>
            <a:off x="5958371" y="2129258"/>
            <a:ext cx="165729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b="1" i="0" dirty="0" err="1">
                <a:solidFill>
                  <a:srgbClr val="FFFFFF"/>
                </a:solidFill>
                <a:effectLst/>
                <a:latin typeface="Google Sans"/>
              </a:rPr>
              <a:t>Stemming</a:t>
            </a:r>
            <a:r>
              <a:rPr lang="fr-FR" b="1" i="0" dirty="0">
                <a:solidFill>
                  <a:srgbClr val="FFFFFF"/>
                </a:solidFill>
                <a:effectLst/>
                <a:latin typeface="Google Sans"/>
              </a:rPr>
              <a:t> </a:t>
            </a:r>
            <a:r>
              <a:rPr lang="fr-FR" sz="1600" b="1" dirty="0">
                <a:solidFill>
                  <a:srgbClr val="FFFFFF"/>
                </a:solidFill>
                <a:latin typeface="Google Sans"/>
              </a:rPr>
              <a:t>Lemmatisation</a:t>
            </a:r>
            <a:endParaRPr lang="fr-FR" sz="1600" b="1" i="0" dirty="0">
              <a:solidFill>
                <a:srgbClr val="FFFFFF"/>
              </a:solidFill>
              <a:effectLst/>
              <a:latin typeface="Google Sans"/>
            </a:endParaRPr>
          </a:p>
        </p:txBody>
      </p:sp>
      <p:sp>
        <p:nvSpPr>
          <p:cNvPr id="33" name="Google Shape;197;p19">
            <a:extLst>
              <a:ext uri="{FF2B5EF4-FFF2-40B4-BE49-F238E27FC236}">
                <a16:creationId xmlns:a16="http://schemas.microsoft.com/office/drawing/2014/main" id="{8894E3B7-4ADD-4A84-BDEA-7DE1B9A27CA3}"/>
              </a:ext>
            </a:extLst>
          </p:cNvPr>
          <p:cNvSpPr/>
          <p:nvPr/>
        </p:nvSpPr>
        <p:spPr>
          <a:xfrm>
            <a:off x="7526257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4" name="Google Shape;204;p19">
            <a:extLst>
              <a:ext uri="{FF2B5EF4-FFF2-40B4-BE49-F238E27FC236}">
                <a16:creationId xmlns:a16="http://schemas.microsoft.com/office/drawing/2014/main" id="{863AF158-D437-456F-AFD3-01AC34023795}"/>
              </a:ext>
            </a:extLst>
          </p:cNvPr>
          <p:cNvSpPr txBox="1"/>
          <p:nvPr/>
        </p:nvSpPr>
        <p:spPr>
          <a:xfrm>
            <a:off x="7526758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36" name="Google Shape;87;p14">
            <a:extLst>
              <a:ext uri="{FF2B5EF4-FFF2-40B4-BE49-F238E27FC236}">
                <a16:creationId xmlns:a16="http://schemas.microsoft.com/office/drawing/2014/main" id="{481030FE-2F76-4034-8324-66808EC3B64B}"/>
              </a:ext>
            </a:extLst>
          </p:cNvPr>
          <p:cNvCxnSpPr>
            <a:cxnSpLocks/>
          </p:cNvCxnSpPr>
          <p:nvPr/>
        </p:nvCxnSpPr>
        <p:spPr>
          <a:xfrm flipV="1">
            <a:off x="8892692" y="2806751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89;p14">
            <a:extLst>
              <a:ext uri="{FF2B5EF4-FFF2-40B4-BE49-F238E27FC236}">
                <a16:creationId xmlns:a16="http://schemas.microsoft.com/office/drawing/2014/main" id="{FE2A2F19-BBE8-4E81-AD34-EE87D3CAE90F}"/>
              </a:ext>
            </a:extLst>
          </p:cNvPr>
          <p:cNvSpPr txBox="1"/>
          <p:nvPr/>
        </p:nvSpPr>
        <p:spPr>
          <a:xfrm>
            <a:off x="8150066" y="2969648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BoW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et TF-IDF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39" name="Google Shape;87;p14">
            <a:extLst>
              <a:ext uri="{FF2B5EF4-FFF2-40B4-BE49-F238E27FC236}">
                <a16:creationId xmlns:a16="http://schemas.microsoft.com/office/drawing/2014/main" id="{2640757A-0D7B-4DC6-92CB-BC0EDA56D088}"/>
              </a:ext>
            </a:extLst>
          </p:cNvPr>
          <p:cNvCxnSpPr>
            <a:cxnSpLocks/>
          </p:cNvCxnSpPr>
          <p:nvPr/>
        </p:nvCxnSpPr>
        <p:spPr>
          <a:xfrm flipV="1">
            <a:off x="4806382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89;p14">
            <a:extLst>
              <a:ext uri="{FF2B5EF4-FFF2-40B4-BE49-F238E27FC236}">
                <a16:creationId xmlns:a16="http://schemas.microsoft.com/office/drawing/2014/main" id="{811C6E98-E2C6-49FC-A798-17B42ED2AF5E}"/>
              </a:ext>
            </a:extLst>
          </p:cNvPr>
          <p:cNvSpPr txBox="1"/>
          <p:nvPr/>
        </p:nvSpPr>
        <p:spPr>
          <a:xfrm>
            <a:off x="3866451" y="2967639"/>
            <a:ext cx="1883946" cy="49666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Tokenisation, nettoyage, suppression, etc.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89;p19">
            <a:extLst>
              <a:ext uri="{FF2B5EF4-FFF2-40B4-BE49-F238E27FC236}">
                <a16:creationId xmlns:a16="http://schemas.microsoft.com/office/drawing/2014/main" id="{DA2F023C-9D00-4092-979B-BAEF87A85906}"/>
              </a:ext>
            </a:extLst>
          </p:cNvPr>
          <p:cNvSpPr/>
          <p:nvPr/>
        </p:nvSpPr>
        <p:spPr>
          <a:xfrm>
            <a:off x="7941992" y="1947942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93;p19">
            <a:extLst>
              <a:ext uri="{FF2B5EF4-FFF2-40B4-BE49-F238E27FC236}">
                <a16:creationId xmlns:a16="http://schemas.microsoft.com/office/drawing/2014/main" id="{884C6099-46C4-4E77-A35F-663347E6B139}"/>
              </a:ext>
            </a:extLst>
          </p:cNvPr>
          <p:cNvSpPr txBox="1"/>
          <p:nvPr/>
        </p:nvSpPr>
        <p:spPr>
          <a:xfrm>
            <a:off x="7947455" y="2145404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 texte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8" name="Google Shape;197;p19">
            <a:extLst>
              <a:ext uri="{FF2B5EF4-FFF2-40B4-BE49-F238E27FC236}">
                <a16:creationId xmlns:a16="http://schemas.microsoft.com/office/drawing/2014/main" id="{A215CC3A-19F8-4C02-8CEA-4647920850A2}"/>
              </a:ext>
            </a:extLst>
          </p:cNvPr>
          <p:cNvSpPr/>
          <p:nvPr/>
        </p:nvSpPr>
        <p:spPr>
          <a:xfrm>
            <a:off x="9567903" y="2178037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9" name="Google Shape;204;p19">
            <a:extLst>
              <a:ext uri="{FF2B5EF4-FFF2-40B4-BE49-F238E27FC236}">
                <a16:creationId xmlns:a16="http://schemas.microsoft.com/office/drawing/2014/main" id="{22DB2B29-0AAB-445B-A0EE-E11F6CC906B3}"/>
              </a:ext>
            </a:extLst>
          </p:cNvPr>
          <p:cNvSpPr txBox="1"/>
          <p:nvPr/>
        </p:nvSpPr>
        <p:spPr>
          <a:xfrm>
            <a:off x="9568404" y="2177906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51" name="Google Shape;87;p14">
            <a:extLst>
              <a:ext uri="{FF2B5EF4-FFF2-40B4-BE49-F238E27FC236}">
                <a16:creationId xmlns:a16="http://schemas.microsoft.com/office/drawing/2014/main" id="{09B46CD4-B0F2-44BB-8C9C-D97194FBE51B}"/>
              </a:ext>
            </a:extLst>
          </p:cNvPr>
          <p:cNvCxnSpPr>
            <a:cxnSpLocks/>
          </p:cNvCxnSpPr>
          <p:nvPr/>
        </p:nvCxnSpPr>
        <p:spPr>
          <a:xfrm flipV="1">
            <a:off x="2804310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89;p14">
            <a:extLst>
              <a:ext uri="{FF2B5EF4-FFF2-40B4-BE49-F238E27FC236}">
                <a16:creationId xmlns:a16="http://schemas.microsoft.com/office/drawing/2014/main" id="{D7FAF724-D5FA-4278-B3BF-386B4F081031}"/>
              </a:ext>
            </a:extLst>
          </p:cNvPr>
          <p:cNvSpPr txBox="1"/>
          <p:nvPr/>
        </p:nvSpPr>
        <p:spPr>
          <a:xfrm>
            <a:off x="2014168" y="2967639"/>
            <a:ext cx="1577218" cy="496660"/>
          </a:xfrm>
          <a:prstGeom prst="rect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Caractères spéciaux et contractions.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0C88F7-E1A5-4FE3-A472-BAC36BEB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27" y="2225298"/>
            <a:ext cx="304762" cy="30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15BA7-6E34-4931-BC18-9314C4961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33" y="2218677"/>
            <a:ext cx="304762" cy="30476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600083DA-2A42-4AC6-9C14-CAC8D3136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8" y="2218677"/>
            <a:ext cx="304762" cy="304762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D856E4EA-4C47-4218-8DDC-133BAC166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31" y="2218677"/>
            <a:ext cx="304762" cy="304762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693BCA65-8AB6-4A79-BE53-0F448FA1BD20}"/>
              </a:ext>
            </a:extLst>
          </p:cNvPr>
          <p:cNvSpPr/>
          <p:nvPr/>
        </p:nvSpPr>
        <p:spPr>
          <a:xfrm>
            <a:off x="1159703" y="3699395"/>
            <a:ext cx="9597335" cy="21954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Google Shape;232;p20">
            <a:extLst>
              <a:ext uri="{FF2B5EF4-FFF2-40B4-BE49-F238E27FC236}">
                <a16:creationId xmlns:a16="http://schemas.microsoft.com/office/drawing/2014/main" id="{C1E1AC33-0D3A-4CD3-B251-E9CCD02C3B83}"/>
              </a:ext>
            </a:extLst>
          </p:cNvPr>
          <p:cNvSpPr/>
          <p:nvPr/>
        </p:nvSpPr>
        <p:spPr>
          <a:xfrm>
            <a:off x="4235563" y="3834569"/>
            <a:ext cx="3445614" cy="1925084"/>
          </a:xfrm>
          <a:prstGeom prst="roundRect">
            <a:avLst>
              <a:gd name="adj" fmla="val 16667"/>
            </a:avLst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2000" b="1" dirty="0">
              <a:solidFill>
                <a:schemeClr val="bg1"/>
              </a:solidFill>
              <a:latin typeface="Google Sans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Google Sans"/>
              </a:rPr>
              <a:t>Stemming</a:t>
            </a:r>
            <a:r>
              <a:rPr lang="fr-FR" dirty="0">
                <a:solidFill>
                  <a:schemeClr val="bg1"/>
                </a:solidFill>
                <a:latin typeface="Google Sans"/>
              </a:rPr>
              <a:t> + </a:t>
            </a:r>
            <a:r>
              <a:rPr lang="fr-FR" dirty="0" err="1">
                <a:solidFill>
                  <a:schemeClr val="bg1"/>
                </a:solidFill>
                <a:latin typeface="Google Sans"/>
              </a:rPr>
              <a:t>BoW</a:t>
            </a:r>
            <a:endParaRPr lang="fr-FR" dirty="0">
              <a:solidFill>
                <a:schemeClr val="bg1"/>
              </a:solidFill>
              <a:latin typeface="Google Sans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Google Sans"/>
              </a:rPr>
              <a:t>Stemming</a:t>
            </a:r>
            <a:r>
              <a:rPr lang="fr-FR" dirty="0">
                <a:solidFill>
                  <a:schemeClr val="bg1"/>
                </a:solidFill>
                <a:latin typeface="Google Sans"/>
              </a:rPr>
              <a:t> + TF – IDF</a:t>
            </a: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  <a:latin typeface="Google Sans"/>
              </a:rPr>
              <a:t>Lemmatisation + </a:t>
            </a:r>
            <a:r>
              <a:rPr lang="fr-FR" dirty="0" err="1">
                <a:solidFill>
                  <a:schemeClr val="bg1"/>
                </a:solidFill>
                <a:latin typeface="Google Sans"/>
              </a:rPr>
              <a:t>BoW</a:t>
            </a:r>
            <a:endParaRPr lang="fr-FR" dirty="0">
              <a:solidFill>
                <a:schemeClr val="bg1"/>
              </a:solidFill>
              <a:latin typeface="Google Sans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  <a:latin typeface="Google Sans"/>
              </a:rPr>
              <a:t>Lemmatisation + TF - IDF</a:t>
            </a:r>
            <a:endParaRPr dirty="0"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13F490-BA52-48F2-855E-D5E9B01B9EFD}"/>
              </a:ext>
            </a:extLst>
          </p:cNvPr>
          <p:cNvSpPr txBox="1"/>
          <p:nvPr/>
        </p:nvSpPr>
        <p:spPr>
          <a:xfrm>
            <a:off x="4616916" y="3923832"/>
            <a:ext cx="2682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Google Sans"/>
              </a:rPr>
              <a:t>Le résultat (4 </a:t>
            </a:r>
            <a:r>
              <a:rPr lang="fr-FR" sz="2000" b="1" dirty="0" err="1">
                <a:solidFill>
                  <a:schemeClr val="bg1"/>
                </a:solidFill>
                <a:latin typeface="Google Sans"/>
              </a:rPr>
              <a:t>datasets</a:t>
            </a:r>
            <a:r>
              <a:rPr lang="fr-FR" sz="2000" b="1" dirty="0">
                <a:solidFill>
                  <a:schemeClr val="bg1"/>
                </a:solidFill>
                <a:latin typeface="Google Sans"/>
              </a:rPr>
              <a:t>) </a:t>
            </a:r>
            <a:endParaRPr lang="fr-FR" sz="2000" dirty="0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4AE0177A-536A-4D74-B09C-DA30F15E0B6C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93705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4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dataset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comme résultat</a:t>
            </a:r>
          </a:p>
        </p:txBody>
      </p:sp>
    </p:spTree>
    <p:extLst>
      <p:ext uri="{BB962C8B-B14F-4D97-AF65-F5344CB8AC3E}">
        <p14:creationId xmlns:p14="http://schemas.microsoft.com/office/powerpoint/2010/main" val="367437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Des données visuelles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4.b.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78567A3-32CD-49B0-B801-4249711DFB8B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97867C55-4B63-498B-B9D6-3515AB27A187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5E1F1294-3E34-4A5B-B3AD-CD5AA5571D05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2CA4E568-2BF0-47B8-A7E0-8BD6F114BA1D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BCF7BF86-20D9-4F18-89CB-3B2A5A83F331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6A9EDC9B-3B66-4193-A268-428D635B6E65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49310168-8E78-4A1B-9FE5-9CCD0B6B65E9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83996BB4-F766-4CA9-8549-4B022816BF09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79384C5A-2556-4FCC-B485-28060B45D6F5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87CB384A-950C-49C6-A552-414B7A73056A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F0F0F3F4-1C32-42B6-944D-65690CCDE8B4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86391AF3-9D69-4D71-83A1-4E14B7D41A2A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8BD5FE85-047B-4257-9EAC-09F6466705DE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E1EB820D-7BF2-4FC6-80F0-C81ACD476786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A27A1CB2-41F9-4D66-B3E9-26170B87225A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3662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93705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 visuelles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7C618CC-1399-4555-8CB3-4732690C496C}"/>
              </a:ext>
            </a:extLst>
          </p:cNvPr>
          <p:cNvGrpSpPr/>
          <p:nvPr/>
        </p:nvGrpSpPr>
        <p:grpSpPr>
          <a:xfrm>
            <a:off x="1160765" y="1487628"/>
            <a:ext cx="9597335" cy="2197207"/>
            <a:chOff x="1160765" y="3692759"/>
            <a:chExt cx="9597335" cy="21972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1AC629-C929-4943-BF27-9F468995ABAF}"/>
                </a:ext>
              </a:extLst>
            </p:cNvPr>
            <p:cNvSpPr/>
            <p:nvPr/>
          </p:nvSpPr>
          <p:spPr>
            <a:xfrm>
              <a:off x="1160765" y="3692759"/>
              <a:ext cx="9597335" cy="219543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2765E430-5B82-4395-95DC-A378EE71299A}"/>
                </a:ext>
              </a:extLst>
            </p:cNvPr>
            <p:cNvSpPr txBox="1"/>
            <p:nvPr/>
          </p:nvSpPr>
          <p:spPr>
            <a:xfrm rot="16200000">
              <a:off x="392210" y="4608306"/>
              <a:ext cx="2193989" cy="369332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fr-FR" sz="1800" b="1" dirty="0">
                  <a:ln>
                    <a:solidFill>
                      <a:schemeClr val="accent5">
                        <a:lumMod val="5000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Google Sans"/>
                </a:rPr>
                <a:t>Visuelles</a:t>
              </a:r>
            </a:p>
          </p:txBody>
        </p:sp>
        <p:sp>
          <p:nvSpPr>
            <p:cNvPr id="65" name="Google Shape;189;p19">
              <a:extLst>
                <a:ext uri="{FF2B5EF4-FFF2-40B4-BE49-F238E27FC236}">
                  <a16:creationId xmlns:a16="http://schemas.microsoft.com/office/drawing/2014/main" id="{834E6425-850D-462C-95B0-45371727D4C4}"/>
                </a:ext>
              </a:extLst>
            </p:cNvPr>
            <p:cNvSpPr/>
            <p:nvPr/>
          </p:nvSpPr>
          <p:spPr>
            <a:xfrm>
              <a:off x="2691869" y="4177099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93;p19">
              <a:extLst>
                <a:ext uri="{FF2B5EF4-FFF2-40B4-BE49-F238E27FC236}">
                  <a16:creationId xmlns:a16="http://schemas.microsoft.com/office/drawing/2014/main" id="{D2197B5B-C90A-4B0C-9985-12170FE4EC53}"/>
                </a:ext>
              </a:extLst>
            </p:cNvPr>
            <p:cNvSpPr txBox="1"/>
            <p:nvPr/>
          </p:nvSpPr>
          <p:spPr>
            <a:xfrm>
              <a:off x="3014869" y="4374561"/>
              <a:ext cx="1358088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67" name="Google Shape;197;p19">
              <a:extLst>
                <a:ext uri="{FF2B5EF4-FFF2-40B4-BE49-F238E27FC236}">
                  <a16:creationId xmlns:a16="http://schemas.microsoft.com/office/drawing/2014/main" id="{940D1BBE-3FE7-4E98-80EC-1FD3BD8D5868}"/>
                </a:ext>
              </a:extLst>
            </p:cNvPr>
            <p:cNvSpPr/>
            <p:nvPr/>
          </p:nvSpPr>
          <p:spPr>
            <a:xfrm>
              <a:off x="4317780" y="4407194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68" name="Google Shape;204;p19">
              <a:extLst>
                <a:ext uri="{FF2B5EF4-FFF2-40B4-BE49-F238E27FC236}">
                  <a16:creationId xmlns:a16="http://schemas.microsoft.com/office/drawing/2014/main" id="{F662AAF8-C411-4E1F-8D8F-4C68E5C7FD59}"/>
                </a:ext>
              </a:extLst>
            </p:cNvPr>
            <p:cNvSpPr txBox="1"/>
            <p:nvPr/>
          </p:nvSpPr>
          <p:spPr>
            <a:xfrm>
              <a:off x="4318281" y="4407063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5DE0E792-67ED-4234-9777-DAC88A6C9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31" y="4452460"/>
              <a:ext cx="304762" cy="304762"/>
            </a:xfrm>
            <a:prstGeom prst="rect">
              <a:avLst/>
            </a:prstGeom>
          </p:spPr>
        </p:pic>
        <p:sp>
          <p:nvSpPr>
            <p:cNvPr id="72" name="Google Shape;189;p19">
              <a:extLst>
                <a:ext uri="{FF2B5EF4-FFF2-40B4-BE49-F238E27FC236}">
                  <a16:creationId xmlns:a16="http://schemas.microsoft.com/office/drawing/2014/main" id="{BD73F0FA-F1BD-47ED-8FB1-7FF8455DBEC4}"/>
                </a:ext>
              </a:extLst>
            </p:cNvPr>
            <p:cNvSpPr/>
            <p:nvPr/>
          </p:nvSpPr>
          <p:spPr>
            <a:xfrm>
              <a:off x="4652221" y="419454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3;p19">
              <a:extLst>
                <a:ext uri="{FF2B5EF4-FFF2-40B4-BE49-F238E27FC236}">
                  <a16:creationId xmlns:a16="http://schemas.microsoft.com/office/drawing/2014/main" id="{60BEC74D-F376-49E3-99CB-3DBF03C4C98F}"/>
                </a:ext>
              </a:extLst>
            </p:cNvPr>
            <p:cNvSpPr txBox="1"/>
            <p:nvPr/>
          </p:nvSpPr>
          <p:spPr>
            <a:xfrm>
              <a:off x="4935405" y="4383392"/>
              <a:ext cx="1293117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Traitement des images</a:t>
              </a:r>
              <a:endParaRPr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4" name="Google Shape;197;p19">
              <a:extLst>
                <a:ext uri="{FF2B5EF4-FFF2-40B4-BE49-F238E27FC236}">
                  <a16:creationId xmlns:a16="http://schemas.microsoft.com/office/drawing/2014/main" id="{7102585F-A0CF-4775-A94C-ACA56CED5531}"/>
                </a:ext>
              </a:extLst>
            </p:cNvPr>
            <p:cNvSpPr/>
            <p:nvPr/>
          </p:nvSpPr>
          <p:spPr>
            <a:xfrm>
              <a:off x="6173346" y="442464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5" name="Google Shape;204;p19">
              <a:extLst>
                <a:ext uri="{FF2B5EF4-FFF2-40B4-BE49-F238E27FC236}">
                  <a16:creationId xmlns:a16="http://schemas.microsoft.com/office/drawing/2014/main" id="{43EC43B8-360B-44F0-A56F-E2D6D46DD3EC}"/>
                </a:ext>
              </a:extLst>
            </p:cNvPr>
            <p:cNvSpPr txBox="1"/>
            <p:nvPr/>
          </p:nvSpPr>
          <p:spPr>
            <a:xfrm>
              <a:off x="6173847" y="442451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cxnSp>
          <p:nvCxnSpPr>
            <p:cNvPr id="77" name="Google Shape;87;p14">
              <a:extLst>
                <a:ext uri="{FF2B5EF4-FFF2-40B4-BE49-F238E27FC236}">
                  <a16:creationId xmlns:a16="http://schemas.microsoft.com/office/drawing/2014/main" id="{8E558051-017A-411E-88D2-4022291AC0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6620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87;p14">
              <a:extLst>
                <a:ext uri="{FF2B5EF4-FFF2-40B4-BE49-F238E27FC236}">
                  <a16:creationId xmlns:a16="http://schemas.microsoft.com/office/drawing/2014/main" id="{007482D1-6F85-4120-B3CD-71ED49292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8729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Google Shape;89;p14">
              <a:extLst>
                <a:ext uri="{FF2B5EF4-FFF2-40B4-BE49-F238E27FC236}">
                  <a16:creationId xmlns:a16="http://schemas.microsoft.com/office/drawing/2014/main" id="{CCB18AB3-053C-454E-90DD-160DE50F1949}"/>
                </a:ext>
              </a:extLst>
            </p:cNvPr>
            <p:cNvSpPr txBox="1"/>
            <p:nvPr/>
          </p:nvSpPr>
          <p:spPr>
            <a:xfrm>
              <a:off x="6846103" y="5212829"/>
              <a:ext cx="1485252" cy="496660"/>
            </a:xfrm>
            <a:prstGeom prst="rect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SIRF et ORB</a:t>
              </a:r>
              <a:endParaRPr lang="fr-FR" sz="1200" b="1" dirty="0">
                <a:solidFill>
                  <a:srgbClr val="70AD47"/>
                </a:solidFill>
                <a:latin typeface="Google Sans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" name="Google Shape;189;p19">
              <a:extLst>
                <a:ext uri="{FF2B5EF4-FFF2-40B4-BE49-F238E27FC236}">
                  <a16:creationId xmlns:a16="http://schemas.microsoft.com/office/drawing/2014/main" id="{873B9079-4D9B-4454-9239-C5DDFECD8B84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193;p19">
              <a:extLst>
                <a:ext uri="{FF2B5EF4-FFF2-40B4-BE49-F238E27FC236}">
                  <a16:creationId xmlns:a16="http://schemas.microsoft.com/office/drawing/2014/main" id="{93C3C30B-90FD-4072-B9DC-4C04672C65CB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83" name="Google Shape;197;p19">
              <a:extLst>
                <a:ext uri="{FF2B5EF4-FFF2-40B4-BE49-F238E27FC236}">
                  <a16:creationId xmlns:a16="http://schemas.microsoft.com/office/drawing/2014/main" id="{DA53D310-290B-47CD-B2D0-710B0D9E8CF2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84" name="Google Shape;204;p19">
              <a:extLst>
                <a:ext uri="{FF2B5EF4-FFF2-40B4-BE49-F238E27FC236}">
                  <a16:creationId xmlns:a16="http://schemas.microsoft.com/office/drawing/2014/main" id="{C8DB61EB-9E58-4FF0-B3AF-87396CDAEE24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7910260F-6979-43B7-B596-5D4EB3AB1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  <p:pic>
          <p:nvPicPr>
            <p:cNvPr id="99" name="Image 98">
              <a:extLst>
                <a:ext uri="{FF2B5EF4-FFF2-40B4-BE49-F238E27FC236}">
                  <a16:creationId xmlns:a16="http://schemas.microsoft.com/office/drawing/2014/main" id="{AE6DF9EB-A2CC-499B-A331-7BC186212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023" y="4465639"/>
              <a:ext cx="304762" cy="304762"/>
            </a:xfrm>
            <a:prstGeom prst="rect">
              <a:avLst/>
            </a:prstGeom>
          </p:spPr>
        </p:pic>
        <p:sp>
          <p:nvSpPr>
            <p:cNvPr id="30" name="Google Shape;89;p14">
              <a:extLst>
                <a:ext uri="{FF2B5EF4-FFF2-40B4-BE49-F238E27FC236}">
                  <a16:creationId xmlns:a16="http://schemas.microsoft.com/office/drawing/2014/main" id="{9446520C-6480-441D-9327-A8AE70A32C19}"/>
                </a:ext>
              </a:extLst>
            </p:cNvPr>
            <p:cNvSpPr txBox="1"/>
            <p:nvPr/>
          </p:nvSpPr>
          <p:spPr>
            <a:xfrm>
              <a:off x="4842963" y="5212828"/>
              <a:ext cx="1647314" cy="600807"/>
            </a:xfrm>
            <a:prstGeom prst="rect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Réduction de taille, réglage du contraste, transformation en gris.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027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10360BE-7883-43F1-B0E6-EB2F00DC9F95}"/>
              </a:ext>
            </a:extLst>
          </p:cNvPr>
          <p:cNvGrpSpPr/>
          <p:nvPr/>
        </p:nvGrpSpPr>
        <p:grpSpPr>
          <a:xfrm>
            <a:off x="9810152" y="205577"/>
            <a:ext cx="2227800" cy="856800"/>
            <a:chOff x="2691869" y="4177099"/>
            <a:chExt cx="2227800" cy="856800"/>
          </a:xfrm>
        </p:grpSpPr>
        <p:sp>
          <p:nvSpPr>
            <p:cNvPr id="16" name="Google Shape;189;p19">
              <a:extLst>
                <a:ext uri="{FF2B5EF4-FFF2-40B4-BE49-F238E27FC236}">
                  <a16:creationId xmlns:a16="http://schemas.microsoft.com/office/drawing/2014/main" id="{F77EA246-A54F-4BF0-BC0C-348830A90E6C}"/>
                </a:ext>
              </a:extLst>
            </p:cNvPr>
            <p:cNvSpPr/>
            <p:nvPr/>
          </p:nvSpPr>
          <p:spPr>
            <a:xfrm>
              <a:off x="2691869" y="4177099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3;p19">
              <a:extLst>
                <a:ext uri="{FF2B5EF4-FFF2-40B4-BE49-F238E27FC236}">
                  <a16:creationId xmlns:a16="http://schemas.microsoft.com/office/drawing/2014/main" id="{5492BC59-2001-4184-A7F7-46A02C2C7E91}"/>
                </a:ext>
              </a:extLst>
            </p:cNvPr>
            <p:cNvSpPr txBox="1"/>
            <p:nvPr/>
          </p:nvSpPr>
          <p:spPr>
            <a:xfrm>
              <a:off x="3014869" y="4374561"/>
              <a:ext cx="1358088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8" name="Google Shape;197;p19">
              <a:extLst>
                <a:ext uri="{FF2B5EF4-FFF2-40B4-BE49-F238E27FC236}">
                  <a16:creationId xmlns:a16="http://schemas.microsoft.com/office/drawing/2014/main" id="{67798688-9436-48E1-85B5-96C4EECDA8F6}"/>
                </a:ext>
              </a:extLst>
            </p:cNvPr>
            <p:cNvSpPr/>
            <p:nvPr/>
          </p:nvSpPr>
          <p:spPr>
            <a:xfrm>
              <a:off x="4317780" y="4407194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9" name="Google Shape;204;p19">
              <a:extLst>
                <a:ext uri="{FF2B5EF4-FFF2-40B4-BE49-F238E27FC236}">
                  <a16:creationId xmlns:a16="http://schemas.microsoft.com/office/drawing/2014/main" id="{62717E33-9390-4D43-98E8-C4DEF7146468}"/>
                </a:ext>
              </a:extLst>
            </p:cNvPr>
            <p:cNvSpPr txBox="1"/>
            <p:nvPr/>
          </p:nvSpPr>
          <p:spPr>
            <a:xfrm>
              <a:off x="4318281" y="4407063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60077B25-E838-43DA-A9AE-38737D53B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31" y="4452460"/>
              <a:ext cx="304762" cy="304762"/>
            </a:xfrm>
            <a:prstGeom prst="rect">
              <a:avLst/>
            </a:prstGeom>
          </p:spPr>
        </p:pic>
      </p:grp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670367" cy="1151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7 catégories dans le premier niveau de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l'arbre de catégories 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006F0FA-6F67-402C-8861-7F354017B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18" y="1782060"/>
            <a:ext cx="6430562" cy="980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B244182-E27F-4AEE-8998-7F4AF43A0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80" y="2864868"/>
            <a:ext cx="6430562" cy="1022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64B3430-3DA1-4E98-888E-E2F58F15E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517" y="3990149"/>
            <a:ext cx="6457921" cy="904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Groupe 28">
            <a:extLst>
              <a:ext uri="{FF2B5EF4-FFF2-40B4-BE49-F238E27FC236}">
                <a16:creationId xmlns:a16="http://schemas.microsoft.com/office/drawing/2014/main" id="{F92E5899-3D86-4119-B86D-157A5D126FE2}"/>
              </a:ext>
            </a:extLst>
          </p:cNvPr>
          <p:cNvGrpSpPr/>
          <p:nvPr/>
        </p:nvGrpSpPr>
        <p:grpSpPr>
          <a:xfrm>
            <a:off x="7244862" y="2029140"/>
            <a:ext cx="4587801" cy="3377769"/>
            <a:chOff x="7244862" y="1565695"/>
            <a:chExt cx="4587801" cy="3377769"/>
          </a:xfrm>
        </p:grpSpPr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CFE693BB-FC95-4C3D-B6D5-6EE779F39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5375" t="-263" r="38485" b="94581"/>
            <a:stretch/>
          </p:blipFill>
          <p:spPr>
            <a:xfrm>
              <a:off x="8366573" y="1565695"/>
              <a:ext cx="2344375" cy="294813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E3BB0AFE-3165-469E-A003-909AABF03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2282" r="48845" b="27849"/>
            <a:stretch/>
          </p:blipFill>
          <p:spPr>
            <a:xfrm>
              <a:off x="7244862" y="1837574"/>
              <a:ext cx="4587801" cy="3105890"/>
            </a:xfrm>
            <a:prstGeom prst="rect">
              <a:avLst/>
            </a:prstGeom>
          </p:spPr>
        </p:pic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632C6974-6647-41AE-BABE-BA6C998AA7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482" y="4997177"/>
            <a:ext cx="6457921" cy="1032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BC4710B6-592D-4658-A501-9BB02C2FF4B9}"/>
              </a:ext>
            </a:extLst>
          </p:cNvPr>
          <p:cNvSpPr txBox="1"/>
          <p:nvPr/>
        </p:nvSpPr>
        <p:spPr>
          <a:xfrm>
            <a:off x="7807569" y="5703536"/>
            <a:ext cx="4384431" cy="400110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1050 images, une image par échantillon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504257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8843E938-A1BA-41F9-BE60-E9EE28B06923}"/>
              </a:ext>
            </a:extLst>
          </p:cNvPr>
          <p:cNvGrpSpPr/>
          <p:nvPr/>
        </p:nvGrpSpPr>
        <p:grpSpPr>
          <a:xfrm>
            <a:off x="9806803" y="205577"/>
            <a:ext cx="2227800" cy="856800"/>
            <a:chOff x="4652221" y="4194546"/>
            <a:chExt cx="2227800" cy="856800"/>
          </a:xfrm>
        </p:grpSpPr>
        <p:sp>
          <p:nvSpPr>
            <p:cNvPr id="36" name="Google Shape;189;p19">
              <a:extLst>
                <a:ext uri="{FF2B5EF4-FFF2-40B4-BE49-F238E27FC236}">
                  <a16:creationId xmlns:a16="http://schemas.microsoft.com/office/drawing/2014/main" id="{9D418909-54D5-4AA1-A27F-990BC9CED6CD}"/>
                </a:ext>
              </a:extLst>
            </p:cNvPr>
            <p:cNvSpPr/>
            <p:nvPr/>
          </p:nvSpPr>
          <p:spPr>
            <a:xfrm>
              <a:off x="4652221" y="419454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3;p19">
              <a:extLst>
                <a:ext uri="{FF2B5EF4-FFF2-40B4-BE49-F238E27FC236}">
                  <a16:creationId xmlns:a16="http://schemas.microsoft.com/office/drawing/2014/main" id="{D02367FD-389A-4F4E-BD89-9D4E750E44DF}"/>
                </a:ext>
              </a:extLst>
            </p:cNvPr>
            <p:cNvSpPr txBox="1"/>
            <p:nvPr/>
          </p:nvSpPr>
          <p:spPr>
            <a:xfrm>
              <a:off x="4935405" y="4383392"/>
              <a:ext cx="1293117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Traitement des images</a:t>
              </a:r>
              <a:endParaRPr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8" name="Google Shape;197;p19">
              <a:extLst>
                <a:ext uri="{FF2B5EF4-FFF2-40B4-BE49-F238E27FC236}">
                  <a16:creationId xmlns:a16="http://schemas.microsoft.com/office/drawing/2014/main" id="{F8F9D55D-16ED-428A-B04F-DAC90BD9AF06}"/>
                </a:ext>
              </a:extLst>
            </p:cNvPr>
            <p:cNvSpPr/>
            <p:nvPr/>
          </p:nvSpPr>
          <p:spPr>
            <a:xfrm>
              <a:off x="6173346" y="442464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9" name="Google Shape;204;p19">
              <a:extLst>
                <a:ext uri="{FF2B5EF4-FFF2-40B4-BE49-F238E27FC236}">
                  <a16:creationId xmlns:a16="http://schemas.microsoft.com/office/drawing/2014/main" id="{1F477947-589F-4899-A42B-6B8DDAB316FC}"/>
                </a:ext>
              </a:extLst>
            </p:cNvPr>
            <p:cNvSpPr txBox="1"/>
            <p:nvPr/>
          </p:nvSpPr>
          <p:spPr>
            <a:xfrm>
              <a:off x="6173847" y="442451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7D5DB395-266E-4C8E-98D1-7D25688CF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023" y="4465639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126220" cy="648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Différentes étapes pour traiter les images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3970022-A8D9-4646-B8DB-C2B1ED2DF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704" y="2659969"/>
            <a:ext cx="4438179" cy="3347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C727482-FA5F-437C-9EF0-D061AF7E8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776" y="1428234"/>
            <a:ext cx="2385694" cy="2691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AC673C8-5135-42D1-AD04-64976F880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838" y="3404126"/>
            <a:ext cx="2327895" cy="2696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8C81FDD1-BA3B-40B2-BF66-094D6AFB869C}"/>
              </a:ext>
            </a:extLst>
          </p:cNvPr>
          <p:cNvGrpSpPr/>
          <p:nvPr/>
        </p:nvGrpSpPr>
        <p:grpSpPr>
          <a:xfrm>
            <a:off x="358858" y="1320133"/>
            <a:ext cx="2917953" cy="427272"/>
            <a:chOff x="377906" y="1659552"/>
            <a:chExt cx="2917953" cy="427272"/>
          </a:xfrm>
        </p:grpSpPr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491CC46D-4BE5-40D2-87B7-523CC992BD88}"/>
                </a:ext>
              </a:extLst>
            </p:cNvPr>
            <p:cNvSpPr txBox="1"/>
            <p:nvPr/>
          </p:nvSpPr>
          <p:spPr>
            <a:xfrm>
              <a:off x="835633" y="1659552"/>
              <a:ext cx="24602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Réduction de taille</a:t>
              </a:r>
            </a:p>
          </p:txBody>
        </p:sp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EC7D88EC-0ED2-4067-A84E-BAADF1692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1659552"/>
              <a:ext cx="457727" cy="427272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473E8F0B-F75B-4143-BC44-80C4616F5767}"/>
              </a:ext>
            </a:extLst>
          </p:cNvPr>
          <p:cNvGrpSpPr/>
          <p:nvPr/>
        </p:nvGrpSpPr>
        <p:grpSpPr>
          <a:xfrm>
            <a:off x="358858" y="1908901"/>
            <a:ext cx="3862497" cy="427272"/>
            <a:chOff x="377906" y="2264494"/>
            <a:chExt cx="3862497" cy="427272"/>
          </a:xfrm>
        </p:grpSpPr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08918F89-4B18-4837-8A66-AAC1754C91FD}"/>
                </a:ext>
              </a:extLst>
            </p:cNvPr>
            <p:cNvSpPr txBox="1"/>
            <p:nvPr/>
          </p:nvSpPr>
          <p:spPr>
            <a:xfrm>
              <a:off x="835632" y="2264494"/>
              <a:ext cx="34047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Normalisation d’histogramme</a:t>
              </a:r>
            </a:p>
          </p:txBody>
        </p:sp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0A05CBF3-FF09-4E6B-8CA9-F05FF9D8B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2264494"/>
              <a:ext cx="457727" cy="427272"/>
            </a:xfrm>
            <a:prstGeom prst="rect">
              <a:avLst/>
            </a:prstGeom>
          </p:spPr>
        </p:pic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2E660808-5837-4D21-82BA-A4EF8EEDBBEA}"/>
              </a:ext>
            </a:extLst>
          </p:cNvPr>
          <p:cNvGrpSpPr/>
          <p:nvPr/>
        </p:nvGrpSpPr>
        <p:grpSpPr>
          <a:xfrm>
            <a:off x="358858" y="2497669"/>
            <a:ext cx="3159115" cy="427272"/>
            <a:chOff x="377906" y="2842274"/>
            <a:chExt cx="3159115" cy="427272"/>
          </a:xfrm>
        </p:grpSpPr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0C84814A-4175-4700-8956-DBA394232E28}"/>
                </a:ext>
              </a:extLst>
            </p:cNvPr>
            <p:cNvSpPr txBox="1"/>
            <p:nvPr/>
          </p:nvSpPr>
          <p:spPr>
            <a:xfrm>
              <a:off x="835633" y="2842274"/>
              <a:ext cx="270138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Transformation en gris</a:t>
              </a:r>
            </a:p>
          </p:txBody>
        </p:sp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CE72FB55-B274-4778-8D19-DD7D8EDE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2842274"/>
              <a:ext cx="457727" cy="427272"/>
            </a:xfrm>
            <a:prstGeom prst="rect">
              <a:avLst/>
            </a:prstGeom>
          </p:spPr>
        </p:pic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7513D796-C436-4914-9107-1325328D43D8}"/>
              </a:ext>
            </a:extLst>
          </p:cNvPr>
          <p:cNvGrpSpPr/>
          <p:nvPr/>
        </p:nvGrpSpPr>
        <p:grpSpPr>
          <a:xfrm>
            <a:off x="358858" y="3086438"/>
            <a:ext cx="2937001" cy="427272"/>
            <a:chOff x="358858" y="3425857"/>
            <a:chExt cx="2937001" cy="427272"/>
          </a:xfrm>
        </p:grpSpPr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D778D12D-C66B-4B59-A73A-8EB1EE037BEC}"/>
                </a:ext>
              </a:extLst>
            </p:cNvPr>
            <p:cNvSpPr txBox="1"/>
            <p:nvPr/>
          </p:nvSpPr>
          <p:spPr>
            <a:xfrm>
              <a:off x="816584" y="3425857"/>
              <a:ext cx="24792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Réduction de bruit</a:t>
              </a:r>
            </a:p>
          </p:txBody>
        </p:sp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D47EC2BE-62A1-48AE-9F67-E85CA721B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858" y="3425857"/>
              <a:ext cx="457727" cy="4272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3686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Mission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1.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CAD4C5DC-5A45-4E80-881C-3766D4D1DDB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40CE7445-9B03-4C52-B22A-5249782BD092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3" name="Straight Connector 21">
              <a:extLst>
                <a:ext uri="{FF2B5EF4-FFF2-40B4-BE49-F238E27FC236}">
                  <a16:creationId xmlns:a16="http://schemas.microsoft.com/office/drawing/2014/main" id="{1BF863A3-B26B-4426-8718-A764A0A5B895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19">
              <a:extLst>
                <a:ext uri="{FF2B5EF4-FFF2-40B4-BE49-F238E27FC236}">
                  <a16:creationId xmlns:a16="http://schemas.microsoft.com/office/drawing/2014/main" id="{4D624A73-DE16-480C-8638-C171BA58BF87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0">
              <a:extLst>
                <a:ext uri="{FF2B5EF4-FFF2-40B4-BE49-F238E27FC236}">
                  <a16:creationId xmlns:a16="http://schemas.microsoft.com/office/drawing/2014/main" id="{E679A85D-11CE-4CE7-8149-8157C0FF063E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2">
              <a:extLst>
                <a:ext uri="{FF2B5EF4-FFF2-40B4-BE49-F238E27FC236}">
                  <a16:creationId xmlns:a16="http://schemas.microsoft.com/office/drawing/2014/main" id="{76B42F69-F76C-4C14-B519-2828706130D5}"/>
                </a:ext>
              </a:extLst>
            </p:cNvPr>
            <p:cNvCxnSpPr>
              <a:stCxn id="24" idx="6"/>
              <a:endCxn id="2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23">
              <a:extLst>
                <a:ext uri="{FF2B5EF4-FFF2-40B4-BE49-F238E27FC236}">
                  <a16:creationId xmlns:a16="http://schemas.microsoft.com/office/drawing/2014/main" id="{8ED5DB18-EC3E-4F0A-B984-92FF6E997CF4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24">
              <a:extLst>
                <a:ext uri="{FF2B5EF4-FFF2-40B4-BE49-F238E27FC236}">
                  <a16:creationId xmlns:a16="http://schemas.microsoft.com/office/drawing/2014/main" id="{56B7ED32-8A44-4142-9846-7A92DC0C4A45}"/>
                </a:ext>
              </a:extLst>
            </p:cNvPr>
            <p:cNvCxnSpPr>
              <a:endCxn id="28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Oval 11">
              <a:extLst>
                <a:ext uri="{FF2B5EF4-FFF2-40B4-BE49-F238E27FC236}">
                  <a16:creationId xmlns:a16="http://schemas.microsoft.com/office/drawing/2014/main" id="{00B1E51D-FE0E-4E6C-BE7D-ED42E019CFCD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16">
              <a:extLst>
                <a:ext uri="{FF2B5EF4-FFF2-40B4-BE49-F238E27FC236}">
                  <a16:creationId xmlns:a16="http://schemas.microsoft.com/office/drawing/2014/main" id="{8B5DC16B-07A4-43FB-8828-D7766CD4FCA8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23">
              <a:extLst>
                <a:ext uri="{FF2B5EF4-FFF2-40B4-BE49-F238E27FC236}">
                  <a16:creationId xmlns:a16="http://schemas.microsoft.com/office/drawing/2014/main" id="{D443799B-B912-4E68-BB9A-F3C491C59138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24">
              <a:extLst>
                <a:ext uri="{FF2B5EF4-FFF2-40B4-BE49-F238E27FC236}">
                  <a16:creationId xmlns:a16="http://schemas.microsoft.com/office/drawing/2014/main" id="{962AA327-0A13-405A-8463-312F0D3338BE}"/>
                </a:ext>
              </a:extLst>
            </p:cNvPr>
            <p:cNvCxnSpPr>
              <a:endCxn id="39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648EE423-00BD-4DB4-A96D-F67A0934474F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4C1D47AA-41B4-480E-9088-C5BB62C9A1C7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2064A2F7-F9C5-44D9-A0C0-540EF3A36093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" name="Straight Connector 16">
              <a:extLst>
                <a:ext uri="{FF2B5EF4-FFF2-40B4-BE49-F238E27FC236}">
                  <a16:creationId xmlns:a16="http://schemas.microsoft.com/office/drawing/2014/main" id="{B2658685-4F98-4125-924C-67F868717C18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4338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8CA61E31-126C-4708-9677-7B676392026B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29" name="Google Shape;189;p19">
              <a:extLst>
                <a:ext uri="{FF2B5EF4-FFF2-40B4-BE49-F238E27FC236}">
                  <a16:creationId xmlns:a16="http://schemas.microsoft.com/office/drawing/2014/main" id="{7BCB4155-B858-451D-9578-6A2468E4C469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93;p19">
              <a:extLst>
                <a:ext uri="{FF2B5EF4-FFF2-40B4-BE49-F238E27FC236}">
                  <a16:creationId xmlns:a16="http://schemas.microsoft.com/office/drawing/2014/main" id="{CFA9516B-B183-4801-9BC0-BCC23BD62F47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1" name="Google Shape;197;p19">
              <a:extLst>
                <a:ext uri="{FF2B5EF4-FFF2-40B4-BE49-F238E27FC236}">
                  <a16:creationId xmlns:a16="http://schemas.microsoft.com/office/drawing/2014/main" id="{4A46B096-32D3-4272-B0A8-D1E8F9FD02B0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2" name="Google Shape;204;p19">
              <a:extLst>
                <a:ext uri="{FF2B5EF4-FFF2-40B4-BE49-F238E27FC236}">
                  <a16:creationId xmlns:a16="http://schemas.microsoft.com/office/drawing/2014/main" id="{58CBB15C-CA82-4E37-ACDF-EB8C569E5F2D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41A07952-56BF-4D0B-9A1D-2B9A7F56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126220" cy="648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SIFT et ORB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EB7C243-6C91-4654-BFA0-86D260AC0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36"/>
          <a:stretch/>
        </p:blipFill>
        <p:spPr>
          <a:xfrm>
            <a:off x="3411419" y="2029382"/>
            <a:ext cx="2235650" cy="3237195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9AC6CAF3-1B72-4204-9C5B-296FD66103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536"/>
          <a:stretch/>
        </p:blipFill>
        <p:spPr>
          <a:xfrm>
            <a:off x="1175769" y="2029382"/>
            <a:ext cx="2235650" cy="3237195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0160074C-8826-4F7D-8712-60D4A01B62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409"/>
          <a:stretch/>
        </p:blipFill>
        <p:spPr>
          <a:xfrm>
            <a:off x="8578171" y="2029382"/>
            <a:ext cx="1960184" cy="335959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7AECFFB-6647-4029-AE8E-23313AC44E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409"/>
          <a:stretch/>
        </p:blipFill>
        <p:spPr>
          <a:xfrm>
            <a:off x="6595019" y="2029382"/>
            <a:ext cx="1960184" cy="3359597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66EA3D75-FF75-4F6F-8577-372ACDA43049}"/>
              </a:ext>
            </a:extLst>
          </p:cNvPr>
          <p:cNvSpPr txBox="1"/>
          <p:nvPr/>
        </p:nvSpPr>
        <p:spPr>
          <a:xfrm rot="758134">
            <a:off x="4629203" y="317397"/>
            <a:ext cx="3698961" cy="132343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s-ES" sz="8000" dirty="0">
                <a:solidFill>
                  <a:srgbClr val="FF0000"/>
                </a:solidFill>
              </a:rPr>
              <a:t>REVISAR</a:t>
            </a:r>
            <a:endParaRPr lang="fr-FR" sz="8000" dirty="0">
              <a:solidFill>
                <a:srgbClr val="FF0000"/>
              </a:solidFill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51B3897F-B91F-4E46-B2DC-48B00A494924}"/>
              </a:ext>
            </a:extLst>
          </p:cNvPr>
          <p:cNvSpPr txBox="1"/>
          <p:nvPr/>
        </p:nvSpPr>
        <p:spPr>
          <a:xfrm>
            <a:off x="4852657" y="5540683"/>
            <a:ext cx="7339343" cy="707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obtenir des descripteurs, il faut prendre en compte la taille des images pour qu’elles soient bonnes, principalement pour ORB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D062A59-FF2B-4F79-9254-643D04185A8C}"/>
              </a:ext>
            </a:extLst>
          </p:cNvPr>
          <p:cNvSpPr txBox="1"/>
          <p:nvPr/>
        </p:nvSpPr>
        <p:spPr>
          <a:xfrm rot="21299068">
            <a:off x="312468" y="5253541"/>
            <a:ext cx="1680665" cy="923330"/>
          </a:xfrm>
          <a:prstGeom prst="rect">
            <a:avLst/>
          </a:prstGeom>
          <a:noFill/>
          <a:ln w="28575">
            <a:solidFill>
              <a:srgbClr val="FFC000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rgbClr val="FFC000"/>
                </a:solidFill>
              </a:rPr>
              <a:t>FLAG</a:t>
            </a:r>
            <a:endParaRPr lang="fr-FR" sz="5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720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8CA61E31-126C-4708-9677-7B676392026B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29" name="Google Shape;189;p19">
              <a:extLst>
                <a:ext uri="{FF2B5EF4-FFF2-40B4-BE49-F238E27FC236}">
                  <a16:creationId xmlns:a16="http://schemas.microsoft.com/office/drawing/2014/main" id="{7BCB4155-B858-451D-9578-6A2468E4C469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93;p19">
              <a:extLst>
                <a:ext uri="{FF2B5EF4-FFF2-40B4-BE49-F238E27FC236}">
                  <a16:creationId xmlns:a16="http://schemas.microsoft.com/office/drawing/2014/main" id="{CFA9516B-B183-4801-9BC0-BCC23BD62F47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1" name="Google Shape;197;p19">
              <a:extLst>
                <a:ext uri="{FF2B5EF4-FFF2-40B4-BE49-F238E27FC236}">
                  <a16:creationId xmlns:a16="http://schemas.microsoft.com/office/drawing/2014/main" id="{4A46B096-32D3-4272-B0A8-D1E8F9FD02B0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2" name="Google Shape;204;p19">
              <a:extLst>
                <a:ext uri="{FF2B5EF4-FFF2-40B4-BE49-F238E27FC236}">
                  <a16:creationId xmlns:a16="http://schemas.microsoft.com/office/drawing/2014/main" id="{58CBB15C-CA82-4E37-ACDF-EB8C569E5F2D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41A07952-56BF-4D0B-9A1D-2B9A7F56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22DFFB46-B702-45F5-A2CA-E42B98E6365C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bases en SIFT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4605E49-4D29-48C8-AB19-72CB1F6A6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9" y="1317530"/>
            <a:ext cx="8235082" cy="2916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06E1646-1E61-4AB7-B917-562560520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4041" y="4361796"/>
            <a:ext cx="10376349" cy="1963501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240CD02-FA53-457D-9DD4-01F8B6C46B1C}"/>
              </a:ext>
            </a:extLst>
          </p:cNvPr>
          <p:cNvSpPr txBox="1"/>
          <p:nvPr/>
        </p:nvSpPr>
        <p:spPr>
          <a:xfrm>
            <a:off x="816584" y="1320133"/>
            <a:ext cx="29333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Le résultat est 2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datasets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FE46CC7-2FCF-477A-BED2-4E31927334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8" y="1320133"/>
            <a:ext cx="457727" cy="427272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9BEF6428-A08C-44F2-A02C-2852762551F8}"/>
              </a:ext>
            </a:extLst>
          </p:cNvPr>
          <p:cNvSpPr txBox="1"/>
          <p:nvPr/>
        </p:nvSpPr>
        <p:spPr>
          <a:xfrm>
            <a:off x="508000" y="1757540"/>
            <a:ext cx="3066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Le nombre de descripteurs et fréquence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Pondération de chaque descripteur en fonction du nombre total de descripteurs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78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705156" cy="113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Des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visuelles donnent un affichage peu clair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6574093-A16D-4676-9EB0-609516242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33" y="1945448"/>
            <a:ext cx="5539798" cy="3272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CB9663-0D72-4B6C-9385-26EB65B75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736" y="2772438"/>
            <a:ext cx="5539798" cy="329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BE8BCBCE-3712-43FE-B594-60230FF0450D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18" name="Google Shape;189;p19">
              <a:extLst>
                <a:ext uri="{FF2B5EF4-FFF2-40B4-BE49-F238E27FC236}">
                  <a16:creationId xmlns:a16="http://schemas.microsoft.com/office/drawing/2014/main" id="{B9799AD2-65E2-4761-8878-4C6759049911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3;p19">
              <a:extLst>
                <a:ext uri="{FF2B5EF4-FFF2-40B4-BE49-F238E27FC236}">
                  <a16:creationId xmlns:a16="http://schemas.microsoft.com/office/drawing/2014/main" id="{BC72B15D-A818-4D16-969F-E1B4FBD8BA26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0" name="Google Shape;197;p19">
              <a:extLst>
                <a:ext uri="{FF2B5EF4-FFF2-40B4-BE49-F238E27FC236}">
                  <a16:creationId xmlns:a16="http://schemas.microsoft.com/office/drawing/2014/main" id="{A7C1E337-46DA-4DAB-88BC-47D27F918338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1" name="Google Shape;204;p19">
              <a:extLst>
                <a:ext uri="{FF2B5EF4-FFF2-40B4-BE49-F238E27FC236}">
                  <a16:creationId xmlns:a16="http://schemas.microsoft.com/office/drawing/2014/main" id="{ED4015A0-1885-43AC-A3EE-A08188FA9E6B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816D674B-9AF4-4C29-82B3-92E27319C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6AE638A4-149B-41FB-9A4D-5FAE8920AF09}"/>
              </a:ext>
            </a:extLst>
          </p:cNvPr>
          <p:cNvSpPr txBox="1"/>
          <p:nvPr/>
        </p:nvSpPr>
        <p:spPr>
          <a:xfrm>
            <a:off x="7462982" y="1656698"/>
            <a:ext cx="4729019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Après avoir fait un PCA 80% et un T-SNE 2 composantes </a:t>
            </a:r>
            <a:r>
              <a:rPr lang="fr-FR" sz="2000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sans </a:t>
            </a:r>
            <a:r>
              <a:rPr lang="fr-FR" sz="2000" u="sng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clusterisations</a:t>
            </a:r>
            <a:endParaRPr lang="fr-FR" sz="1200" b="1" i="1" u="sng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640659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C04B131A-F58E-4CA1-B375-837275A93018}"/>
              </a:ext>
            </a:extLst>
          </p:cNvPr>
          <p:cNvGrpSpPr/>
          <p:nvPr/>
        </p:nvGrpSpPr>
        <p:grpSpPr>
          <a:xfrm>
            <a:off x="1160765" y="1498639"/>
            <a:ext cx="9597335" cy="2197207"/>
            <a:chOff x="1160765" y="3692759"/>
            <a:chExt cx="9597335" cy="219720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22D2992-430F-4458-A6EF-A382550ABDCF}"/>
                </a:ext>
              </a:extLst>
            </p:cNvPr>
            <p:cNvSpPr/>
            <p:nvPr/>
          </p:nvSpPr>
          <p:spPr>
            <a:xfrm>
              <a:off x="1160765" y="3692759"/>
              <a:ext cx="9597335" cy="219543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5CB25E6F-19DD-40C7-8A1B-5B834348F6D9}"/>
                </a:ext>
              </a:extLst>
            </p:cNvPr>
            <p:cNvSpPr txBox="1"/>
            <p:nvPr/>
          </p:nvSpPr>
          <p:spPr>
            <a:xfrm rot="16200000">
              <a:off x="392210" y="4608306"/>
              <a:ext cx="2193989" cy="369332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fr-FR" sz="1800" b="1" dirty="0">
                  <a:ln>
                    <a:solidFill>
                      <a:schemeClr val="accent5">
                        <a:lumMod val="5000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Google Sans"/>
                </a:rPr>
                <a:t>Visuelles</a:t>
              </a:r>
            </a:p>
          </p:txBody>
        </p:sp>
        <p:sp>
          <p:nvSpPr>
            <p:cNvPr id="34" name="Google Shape;189;p19">
              <a:extLst>
                <a:ext uri="{FF2B5EF4-FFF2-40B4-BE49-F238E27FC236}">
                  <a16:creationId xmlns:a16="http://schemas.microsoft.com/office/drawing/2014/main" id="{AA1B4832-4FE3-4ED7-9B7D-18C30276BE84}"/>
                </a:ext>
              </a:extLst>
            </p:cNvPr>
            <p:cNvSpPr/>
            <p:nvPr/>
          </p:nvSpPr>
          <p:spPr>
            <a:xfrm>
              <a:off x="2691869" y="4177099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93;p19">
              <a:extLst>
                <a:ext uri="{FF2B5EF4-FFF2-40B4-BE49-F238E27FC236}">
                  <a16:creationId xmlns:a16="http://schemas.microsoft.com/office/drawing/2014/main" id="{BAC1B830-EA98-4AEE-9D63-827515EC9E67}"/>
                </a:ext>
              </a:extLst>
            </p:cNvPr>
            <p:cNvSpPr txBox="1"/>
            <p:nvPr/>
          </p:nvSpPr>
          <p:spPr>
            <a:xfrm>
              <a:off x="3014869" y="4374561"/>
              <a:ext cx="1358088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Analyser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6" name="Google Shape;197;p19">
              <a:extLst>
                <a:ext uri="{FF2B5EF4-FFF2-40B4-BE49-F238E27FC236}">
                  <a16:creationId xmlns:a16="http://schemas.microsoft.com/office/drawing/2014/main" id="{947CA602-BA53-4DF3-9AB8-BC6E1BBA610E}"/>
                </a:ext>
              </a:extLst>
            </p:cNvPr>
            <p:cNvSpPr/>
            <p:nvPr/>
          </p:nvSpPr>
          <p:spPr>
            <a:xfrm>
              <a:off x="4317780" y="4407194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7" name="Google Shape;204;p19">
              <a:extLst>
                <a:ext uri="{FF2B5EF4-FFF2-40B4-BE49-F238E27FC236}">
                  <a16:creationId xmlns:a16="http://schemas.microsoft.com/office/drawing/2014/main" id="{4C8494BB-7B86-442E-8AF1-A8C7CE1BB940}"/>
                </a:ext>
              </a:extLst>
            </p:cNvPr>
            <p:cNvSpPr txBox="1"/>
            <p:nvPr/>
          </p:nvSpPr>
          <p:spPr>
            <a:xfrm>
              <a:off x="4318281" y="4407063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0758D2F8-2399-4926-9406-4220174E4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31" y="4452460"/>
              <a:ext cx="304762" cy="304762"/>
            </a:xfrm>
            <a:prstGeom prst="rect">
              <a:avLst/>
            </a:prstGeom>
          </p:spPr>
        </p:pic>
        <p:sp>
          <p:nvSpPr>
            <p:cNvPr id="39" name="Google Shape;189;p19">
              <a:extLst>
                <a:ext uri="{FF2B5EF4-FFF2-40B4-BE49-F238E27FC236}">
                  <a16:creationId xmlns:a16="http://schemas.microsoft.com/office/drawing/2014/main" id="{5CAF4917-C658-416E-85F8-508247D59C48}"/>
                </a:ext>
              </a:extLst>
            </p:cNvPr>
            <p:cNvSpPr/>
            <p:nvPr/>
          </p:nvSpPr>
          <p:spPr>
            <a:xfrm>
              <a:off x="4652221" y="419454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3;p19">
              <a:extLst>
                <a:ext uri="{FF2B5EF4-FFF2-40B4-BE49-F238E27FC236}">
                  <a16:creationId xmlns:a16="http://schemas.microsoft.com/office/drawing/2014/main" id="{9445137B-EF6A-4EAF-B8A4-8B97F57C2A30}"/>
                </a:ext>
              </a:extLst>
            </p:cNvPr>
            <p:cNvSpPr txBox="1"/>
            <p:nvPr/>
          </p:nvSpPr>
          <p:spPr>
            <a:xfrm>
              <a:off x="4935405" y="4383392"/>
              <a:ext cx="1293117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Traitement des images</a:t>
              </a:r>
              <a:endParaRPr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1" name="Google Shape;197;p19">
              <a:extLst>
                <a:ext uri="{FF2B5EF4-FFF2-40B4-BE49-F238E27FC236}">
                  <a16:creationId xmlns:a16="http://schemas.microsoft.com/office/drawing/2014/main" id="{7C297324-38DC-44C1-B584-80703E451FFC}"/>
                </a:ext>
              </a:extLst>
            </p:cNvPr>
            <p:cNvSpPr/>
            <p:nvPr/>
          </p:nvSpPr>
          <p:spPr>
            <a:xfrm>
              <a:off x="6173346" y="442464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2" name="Google Shape;204;p19">
              <a:extLst>
                <a:ext uri="{FF2B5EF4-FFF2-40B4-BE49-F238E27FC236}">
                  <a16:creationId xmlns:a16="http://schemas.microsoft.com/office/drawing/2014/main" id="{D3D984B9-1D33-46AF-B067-0FA5EC2CFE46}"/>
                </a:ext>
              </a:extLst>
            </p:cNvPr>
            <p:cNvSpPr txBox="1"/>
            <p:nvPr/>
          </p:nvSpPr>
          <p:spPr>
            <a:xfrm>
              <a:off x="6173847" y="442451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cxnSp>
          <p:nvCxnSpPr>
            <p:cNvPr id="43" name="Google Shape;87;p14">
              <a:extLst>
                <a:ext uri="{FF2B5EF4-FFF2-40B4-BE49-F238E27FC236}">
                  <a16:creationId xmlns:a16="http://schemas.microsoft.com/office/drawing/2014/main" id="{A3E3A048-E234-4DBD-9AB5-BCC4BE40B9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6620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87;p14">
              <a:extLst>
                <a:ext uri="{FF2B5EF4-FFF2-40B4-BE49-F238E27FC236}">
                  <a16:creationId xmlns:a16="http://schemas.microsoft.com/office/drawing/2014/main" id="{B0AE6FD0-5B67-44A0-A3C9-48D012952F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8729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" name="Google Shape;89;p14">
              <a:extLst>
                <a:ext uri="{FF2B5EF4-FFF2-40B4-BE49-F238E27FC236}">
                  <a16:creationId xmlns:a16="http://schemas.microsoft.com/office/drawing/2014/main" id="{66E5F5D6-60D0-4B50-ACC8-B0CB86AA6363}"/>
                </a:ext>
              </a:extLst>
            </p:cNvPr>
            <p:cNvSpPr txBox="1"/>
            <p:nvPr/>
          </p:nvSpPr>
          <p:spPr>
            <a:xfrm>
              <a:off x="6846103" y="5212829"/>
              <a:ext cx="1485252" cy="496660"/>
            </a:xfrm>
            <a:prstGeom prst="rect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SIRF et ORB</a:t>
              </a:r>
              <a:endParaRPr lang="fr-FR" sz="1200" b="1" dirty="0">
                <a:solidFill>
                  <a:srgbClr val="70AD47"/>
                </a:solidFill>
                <a:latin typeface="Google Sans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" name="Google Shape;189;p19">
              <a:extLst>
                <a:ext uri="{FF2B5EF4-FFF2-40B4-BE49-F238E27FC236}">
                  <a16:creationId xmlns:a16="http://schemas.microsoft.com/office/drawing/2014/main" id="{6A39DD3B-6B0F-4C3A-B20E-54F2BCDDD5DA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93;p19">
              <a:extLst>
                <a:ext uri="{FF2B5EF4-FFF2-40B4-BE49-F238E27FC236}">
                  <a16:creationId xmlns:a16="http://schemas.microsoft.com/office/drawing/2014/main" id="{2DD8905D-4D00-48F5-A547-37B4B25E48BE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8" name="Google Shape;197;p19">
              <a:extLst>
                <a:ext uri="{FF2B5EF4-FFF2-40B4-BE49-F238E27FC236}">
                  <a16:creationId xmlns:a16="http://schemas.microsoft.com/office/drawing/2014/main" id="{AD3D36AA-0391-4CC2-B065-C2BBED9507FE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9" name="Google Shape;204;p19">
              <a:extLst>
                <a:ext uri="{FF2B5EF4-FFF2-40B4-BE49-F238E27FC236}">
                  <a16:creationId xmlns:a16="http://schemas.microsoft.com/office/drawing/2014/main" id="{DD735DC0-F4FF-466B-8ABF-93A277C3FD6E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6E56A030-ADEB-42C6-BDCC-C21A8D7BA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A4A8DBA3-1D7D-49C1-A44D-F6A20BAF5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023" y="4465639"/>
              <a:ext cx="304762" cy="304762"/>
            </a:xfrm>
            <a:prstGeom prst="rect">
              <a:avLst/>
            </a:prstGeom>
          </p:spPr>
        </p:pic>
        <p:sp>
          <p:nvSpPr>
            <p:cNvPr id="52" name="Google Shape;89;p14">
              <a:extLst>
                <a:ext uri="{FF2B5EF4-FFF2-40B4-BE49-F238E27FC236}">
                  <a16:creationId xmlns:a16="http://schemas.microsoft.com/office/drawing/2014/main" id="{67EAB3C1-8351-4A98-9A41-8E6D686BFA54}"/>
                </a:ext>
              </a:extLst>
            </p:cNvPr>
            <p:cNvSpPr txBox="1"/>
            <p:nvPr/>
          </p:nvSpPr>
          <p:spPr>
            <a:xfrm>
              <a:off x="4842963" y="5212828"/>
              <a:ext cx="1647314" cy="600807"/>
            </a:xfrm>
            <a:prstGeom prst="rect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Réduction de taille, réglage du contraste, transformation en gris.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93705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4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dataset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en tant que le résultat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8A4B3551-10BC-4D75-A28B-BD8B81B5A549}"/>
              </a:ext>
            </a:extLst>
          </p:cNvPr>
          <p:cNvGrpSpPr/>
          <p:nvPr/>
        </p:nvGrpSpPr>
        <p:grpSpPr>
          <a:xfrm>
            <a:off x="1159703" y="3702283"/>
            <a:ext cx="9597335" cy="2195433"/>
            <a:chOff x="1159703" y="1500413"/>
            <a:chExt cx="9597335" cy="21954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3227910-BD96-4244-86E3-46A9958A2517}"/>
                </a:ext>
              </a:extLst>
            </p:cNvPr>
            <p:cNvSpPr/>
            <p:nvPr/>
          </p:nvSpPr>
          <p:spPr>
            <a:xfrm>
              <a:off x="1159703" y="1500413"/>
              <a:ext cx="9597335" cy="219543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Google Shape;232;p20">
              <a:extLst>
                <a:ext uri="{FF2B5EF4-FFF2-40B4-BE49-F238E27FC236}">
                  <a16:creationId xmlns:a16="http://schemas.microsoft.com/office/drawing/2014/main" id="{10E952BF-AAAF-4690-A5C3-C5A35E7AFA3F}"/>
                </a:ext>
              </a:extLst>
            </p:cNvPr>
            <p:cNvSpPr/>
            <p:nvPr/>
          </p:nvSpPr>
          <p:spPr>
            <a:xfrm>
              <a:off x="4235563" y="1635587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 pondéré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 pondéré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17F6B899-1889-4F0D-AEE0-252F3C26AED1}"/>
                </a:ext>
              </a:extLst>
            </p:cNvPr>
            <p:cNvSpPr txBox="1"/>
            <p:nvPr/>
          </p:nvSpPr>
          <p:spPr>
            <a:xfrm>
              <a:off x="4616916" y="1724850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Le résultât (4 </a:t>
              </a:r>
              <a:r>
                <a:rPr lang="fr-FR" sz="2000" b="1" dirty="0" err="1">
                  <a:solidFill>
                    <a:schemeClr val="bg1"/>
                  </a:solidFill>
                  <a:latin typeface="Google Sans"/>
                </a:rPr>
                <a:t>datasets</a:t>
              </a:r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) </a:t>
              </a:r>
              <a:endParaRPr lang="fr-F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60736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Clusterisation</a:t>
            </a:r>
            <a:endParaRPr lang="fr-FR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5.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DC0B7BB-FD71-46DC-8DF4-45D685CF70D9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9A268089-AD07-4379-932B-5FC3752A3819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30A3C9E9-2E6D-4A48-AE34-9707169A93EE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4D4E5CF4-FE60-4FFE-8026-1A7442B0D0FA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1675108B-920E-4FF6-9471-92EBE054A944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922573A0-CB94-4648-A6FD-8004ACDBB52C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CF9AE013-E74F-407B-BB6D-560422AF530E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38D8AECA-8E31-49DD-B350-BAFECAD5EF52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B5FDE960-82B4-4B7F-B835-08F906D5B775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DDB72627-E394-47C7-A0CE-B954DD6BFAA6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E06BD222-1EDB-4BEC-B906-538EA483DD94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3D35AA4A-31B8-4867-B4FB-E4B36C340C9D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905E914A-1E0C-4E00-B20A-4853D9ECC31E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930EE498-EEE4-4591-B40E-D0CFFBB5F4FB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87C39E9D-DD05-453C-9C8C-3BC07E9EE306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0012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667950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48 combinaisons des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1EC8296-411A-495B-B040-33E434A9E795}"/>
              </a:ext>
            </a:extLst>
          </p:cNvPr>
          <p:cNvGrpSpPr/>
          <p:nvPr/>
        </p:nvGrpSpPr>
        <p:grpSpPr>
          <a:xfrm>
            <a:off x="8293356" y="1744246"/>
            <a:ext cx="3445614" cy="1925084"/>
            <a:chOff x="4235563" y="3837457"/>
            <a:chExt cx="3445614" cy="1925084"/>
          </a:xfrm>
        </p:grpSpPr>
        <p:sp>
          <p:nvSpPr>
            <p:cNvPr id="16" name="Google Shape;232;p20">
              <a:extLst>
                <a:ext uri="{FF2B5EF4-FFF2-40B4-BE49-F238E27FC236}">
                  <a16:creationId xmlns:a16="http://schemas.microsoft.com/office/drawing/2014/main" id="{4359E4E6-BFEA-4F7B-B2C1-3BC9995C44D8}"/>
                </a:ext>
              </a:extLst>
            </p:cNvPr>
            <p:cNvSpPr/>
            <p:nvPr/>
          </p:nvSpPr>
          <p:spPr>
            <a:xfrm>
              <a:off x="4235563" y="3837457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 pondéré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 pondéré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6461CAB3-80FD-42AE-A63C-CBF6EA09971A}"/>
                </a:ext>
              </a:extLst>
            </p:cNvPr>
            <p:cNvSpPr txBox="1"/>
            <p:nvPr/>
          </p:nvSpPr>
          <p:spPr>
            <a:xfrm>
              <a:off x="4616916" y="3926720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Visuelles</a:t>
              </a:r>
              <a:endParaRPr lang="fr-FR" sz="2000" dirty="0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A8393DEC-6870-4D76-B1E9-A1C52DFB0522}"/>
              </a:ext>
            </a:extLst>
          </p:cNvPr>
          <p:cNvGrpSpPr/>
          <p:nvPr/>
        </p:nvGrpSpPr>
        <p:grpSpPr>
          <a:xfrm>
            <a:off x="561266" y="1771281"/>
            <a:ext cx="3445614" cy="1925084"/>
            <a:chOff x="6535418" y="1682770"/>
            <a:chExt cx="3445614" cy="1925084"/>
          </a:xfrm>
        </p:grpSpPr>
        <p:sp>
          <p:nvSpPr>
            <p:cNvPr id="18" name="Google Shape;232;p20">
              <a:extLst>
                <a:ext uri="{FF2B5EF4-FFF2-40B4-BE49-F238E27FC236}">
                  <a16:creationId xmlns:a16="http://schemas.microsoft.com/office/drawing/2014/main" id="{0AA48BF5-2B63-4DDB-8610-E5D1AAED4998}"/>
                </a:ext>
              </a:extLst>
            </p:cNvPr>
            <p:cNvSpPr/>
            <p:nvPr/>
          </p:nvSpPr>
          <p:spPr>
            <a:xfrm>
              <a:off x="6535418" y="1682770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Stemming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</a:t>
              </a: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BoW</a:t>
              </a:r>
              <a:endParaRPr lang="fr-FR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Stemming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TF – IDF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Lemmatization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</a:t>
              </a: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BoW</a:t>
              </a:r>
              <a:endParaRPr lang="fr-FR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Lemmatization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TF - IDF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1888087-F613-4684-8BEA-8E7A2466E87B}"/>
                </a:ext>
              </a:extLst>
            </p:cNvPr>
            <p:cNvSpPr txBox="1"/>
            <p:nvPr/>
          </p:nvSpPr>
          <p:spPr>
            <a:xfrm>
              <a:off x="6916771" y="1772033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Textuelles</a:t>
              </a:r>
              <a:endParaRPr lang="fr-FR" sz="2000" dirty="0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9341CAE3-DC60-4558-AC3D-C081622770D0}"/>
              </a:ext>
            </a:extLst>
          </p:cNvPr>
          <p:cNvGrpSpPr/>
          <p:nvPr/>
        </p:nvGrpSpPr>
        <p:grpSpPr>
          <a:xfrm>
            <a:off x="4427311" y="4072260"/>
            <a:ext cx="3445614" cy="1925084"/>
            <a:chOff x="312268" y="2262671"/>
            <a:chExt cx="3445614" cy="1925084"/>
          </a:xfrm>
        </p:grpSpPr>
        <p:sp>
          <p:nvSpPr>
            <p:cNvPr id="20" name="Google Shape;232;p20">
              <a:extLst>
                <a:ext uri="{FF2B5EF4-FFF2-40B4-BE49-F238E27FC236}">
                  <a16:creationId xmlns:a16="http://schemas.microsoft.com/office/drawing/2014/main" id="{6884AD35-043C-4C59-9CFA-21F0C1F71C62}"/>
                </a:ext>
              </a:extLst>
            </p:cNvPr>
            <p:cNvSpPr/>
            <p:nvPr/>
          </p:nvSpPr>
          <p:spPr>
            <a:xfrm>
              <a:off x="312268" y="2262671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prix en détail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1ED9889-E108-46EA-9995-B471FE8A498B}"/>
                </a:ext>
              </a:extLst>
            </p:cNvPr>
            <p:cNvSpPr txBox="1"/>
            <p:nvPr/>
          </p:nvSpPr>
          <p:spPr>
            <a:xfrm>
              <a:off x="621942" y="2317234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Google Sans"/>
                </a:rPr>
                <a:t>A</a:t>
              </a:r>
              <a:r>
                <a:rPr lang="fr-FR" sz="2000" b="1" dirty="0" err="1">
                  <a:solidFill>
                    <a:schemeClr val="bg1"/>
                  </a:solidFill>
                  <a:latin typeface="Google Sans"/>
                </a:rPr>
                <a:t>utres</a:t>
              </a:r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 </a:t>
              </a:r>
              <a:r>
                <a:rPr lang="fr-FR" sz="2000" b="1" dirty="0" err="1">
                  <a:solidFill>
                    <a:schemeClr val="bg1"/>
                  </a:solidFill>
                  <a:latin typeface="Google Sans"/>
                </a:rPr>
                <a:t>features</a:t>
              </a:r>
              <a:endParaRPr lang="fr-FR" sz="2000" dirty="0"/>
            </a:p>
          </p:txBody>
        </p:sp>
      </p:grp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33392A6-28D6-45ED-85A2-55CD49E5C831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 flipV="1">
            <a:off x="4006880" y="2706788"/>
            <a:ext cx="4286476" cy="27035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DDF462E7-8727-4510-AD97-3E0BA8B71A59}"/>
              </a:ext>
            </a:extLst>
          </p:cNvPr>
          <p:cNvCxnSpPr>
            <a:cxnSpLocks/>
            <a:stCxn id="20" idx="0"/>
            <a:endCxn id="16" idx="1"/>
          </p:cNvCxnSpPr>
          <p:nvPr/>
        </p:nvCxnSpPr>
        <p:spPr>
          <a:xfrm flipV="1">
            <a:off x="6150118" y="2706788"/>
            <a:ext cx="2143238" cy="1365472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3F11B3A3-30BC-4EE2-B489-24C51DF7259C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4006880" y="2733823"/>
            <a:ext cx="2143238" cy="1338437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153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1029987" cy="720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textuelles ont donné les meilleurs résultats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D7D9A54-2678-4970-94B7-D511FB320F62}"/>
              </a:ext>
            </a:extLst>
          </p:cNvPr>
          <p:cNvSpPr txBox="1"/>
          <p:nvPr/>
        </p:nvSpPr>
        <p:spPr>
          <a:xfrm>
            <a:off x="0" y="1271998"/>
            <a:ext cx="4119417" cy="1015663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Après avoir fait un PCA 80%, un T-SNE 2 composantes et une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clusterisation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avec 7 clusters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6139623-8C36-4EB5-873B-EEFD2CF29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689" y="1256155"/>
            <a:ext cx="3974780" cy="3445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7AF89A0-9610-43A6-B252-90A8BA23A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406" y="2024788"/>
            <a:ext cx="4313304" cy="343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B048750D-2AC3-46EF-AFA8-825CF711EEDB}"/>
              </a:ext>
            </a:extLst>
          </p:cNvPr>
          <p:cNvGrpSpPr/>
          <p:nvPr/>
        </p:nvGrpSpPr>
        <p:grpSpPr>
          <a:xfrm>
            <a:off x="194032" y="2755540"/>
            <a:ext cx="3197550" cy="2370181"/>
            <a:chOff x="194032" y="2371900"/>
            <a:chExt cx="3197550" cy="2370181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71F44867-06A6-4698-8545-69E07D17ED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375" t="-263" r="38485" b="94581"/>
            <a:stretch/>
          </p:blipFill>
          <p:spPr>
            <a:xfrm>
              <a:off x="975830" y="2371900"/>
              <a:ext cx="1633954" cy="205475"/>
            </a:xfrm>
            <a:prstGeom prst="rect">
              <a:avLst/>
            </a:prstGeom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7E4F629F-D799-4513-B4C1-782F60BDE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2282" r="48845" b="27849"/>
            <a:stretch/>
          </p:blipFill>
          <p:spPr>
            <a:xfrm>
              <a:off x="194032" y="2577375"/>
              <a:ext cx="3197550" cy="2164706"/>
            </a:xfrm>
            <a:prstGeom prst="rect">
              <a:avLst/>
            </a:prstGeom>
          </p:spPr>
        </p:pic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A250F78D-B272-4F4E-BF01-63699F971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664" y="2889441"/>
            <a:ext cx="4313304" cy="3435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AB89503-040C-48F4-A149-F136C5186FF8}"/>
              </a:ext>
            </a:extLst>
          </p:cNvPr>
          <p:cNvSpPr txBox="1"/>
          <p:nvPr/>
        </p:nvSpPr>
        <p:spPr>
          <a:xfrm rot="2063428">
            <a:off x="9378300" y="691126"/>
            <a:ext cx="2834992" cy="1015663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FF0000"/>
                </a:solidFill>
              </a:rPr>
              <a:t>REVISAR</a:t>
            </a:r>
            <a:endParaRPr lang="fr-FR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62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23813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2 meilleurs résultats de chaque groupe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D9F8EAC-75BE-4A25-8917-87924988B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524" y="1087524"/>
            <a:ext cx="5028676" cy="3737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7E35F89-3CD0-47E6-90EC-AAE414724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524" y="5004299"/>
            <a:ext cx="6670963" cy="121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6F7626E-A17D-44E4-9BEE-53E13C546318}"/>
              </a:ext>
            </a:extLst>
          </p:cNvPr>
          <p:cNvSpPr/>
          <p:nvPr/>
        </p:nvSpPr>
        <p:spPr>
          <a:xfrm>
            <a:off x="6592496" y="5894482"/>
            <a:ext cx="555064" cy="15579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3BA1CD-8F2C-4CDD-8FC0-49A91512F969}"/>
              </a:ext>
            </a:extLst>
          </p:cNvPr>
          <p:cNvSpPr/>
          <p:nvPr/>
        </p:nvSpPr>
        <p:spPr>
          <a:xfrm>
            <a:off x="7831092" y="5318760"/>
            <a:ext cx="555988" cy="147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48DEE0-E04C-46DD-8EDC-C26ACD886EF2}"/>
              </a:ext>
            </a:extLst>
          </p:cNvPr>
          <p:cNvSpPr/>
          <p:nvPr/>
        </p:nvSpPr>
        <p:spPr>
          <a:xfrm>
            <a:off x="8924294" y="5318760"/>
            <a:ext cx="555988" cy="147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37AAC-53BE-4E60-A429-4601A70A2244}"/>
              </a:ext>
            </a:extLst>
          </p:cNvPr>
          <p:cNvSpPr/>
          <p:nvPr/>
        </p:nvSpPr>
        <p:spPr>
          <a:xfrm>
            <a:off x="9775417" y="5315758"/>
            <a:ext cx="623343" cy="147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61548A-9E62-4566-B3E5-9CDA7951424F}"/>
              </a:ext>
            </a:extLst>
          </p:cNvPr>
          <p:cNvSpPr/>
          <p:nvPr/>
        </p:nvSpPr>
        <p:spPr>
          <a:xfrm>
            <a:off x="4174835" y="1171181"/>
            <a:ext cx="1556597" cy="2484883"/>
          </a:xfrm>
          <a:prstGeom prst="rect">
            <a:avLst/>
          </a:prstGeom>
          <a:noFill/>
          <a:ln w="38100">
            <a:solidFill>
              <a:srgbClr val="33CC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01C73AB-EA48-464D-B5A8-FDECA7880FE2}"/>
              </a:ext>
            </a:extLst>
          </p:cNvPr>
          <p:cNvSpPr txBox="1"/>
          <p:nvPr/>
        </p:nvSpPr>
        <p:spPr>
          <a:xfrm>
            <a:off x="816584" y="1320133"/>
            <a:ext cx="27394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Les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datasets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avec seulement données textuelles ont donné les meilleurs résultats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B346FD1-87EF-4B69-9179-A7FE4827277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8" y="1320133"/>
            <a:ext cx="457727" cy="427272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CF55AF5A-A9CA-4334-B840-2D478DBB73C6}"/>
              </a:ext>
            </a:extLst>
          </p:cNvPr>
          <p:cNvSpPr/>
          <p:nvPr/>
        </p:nvSpPr>
        <p:spPr>
          <a:xfrm>
            <a:off x="3384900" y="5328764"/>
            <a:ext cx="342897" cy="113789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8BA30920-6FA1-4F5F-BB72-D607C5D4B8E5}"/>
              </a:ext>
            </a:extLst>
          </p:cNvPr>
          <p:cNvSpPr/>
          <p:nvPr/>
        </p:nvSpPr>
        <p:spPr>
          <a:xfrm>
            <a:off x="3384900" y="5476907"/>
            <a:ext cx="342897" cy="113789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1075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Clusters identifiables pour données textuelle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B817BAA-E733-43C3-A459-9A1FD74EA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140" y="1253492"/>
            <a:ext cx="9701720" cy="4761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9780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592212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Bruit dans les données visuelles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058147E-E9DB-4AD9-BFB1-B5AE98552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140" y="1253492"/>
            <a:ext cx="9701720" cy="4775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208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E5E1AA-2CB6-4D90-9CAC-CC2D0FF390AA}"/>
              </a:ext>
            </a:extLst>
          </p:cNvPr>
          <p:cNvSpPr txBox="1"/>
          <p:nvPr/>
        </p:nvSpPr>
        <p:spPr>
          <a:xfrm>
            <a:off x="377907" y="1208056"/>
            <a:ext cx="68466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Place de marché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souhaite lancer une marketplace </a:t>
            </a:r>
          </a:p>
          <a:p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e-commerce où des vendeurs proposent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des articles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à des acheteurs en postant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une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photo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et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une description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.</a:t>
            </a:r>
            <a:endParaRPr lang="fr-FR" sz="2400" b="1" dirty="0">
              <a:ln>
                <a:solidFill>
                  <a:srgbClr val="00B050"/>
                </a:solidFill>
              </a:ln>
              <a:solidFill>
                <a:srgbClr val="00B050"/>
              </a:solidFill>
              <a:latin typeface="Google San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554A95C-198F-4D25-BB93-3862BE22E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3189783"/>
            <a:ext cx="340377" cy="36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521B012-0CE2-4F18-8F22-D61B1D14C7E7}"/>
              </a:ext>
            </a:extLst>
          </p:cNvPr>
          <p:cNvSpPr txBox="1"/>
          <p:nvPr/>
        </p:nvSpPr>
        <p:spPr>
          <a:xfrm>
            <a:off x="719297" y="3798700"/>
            <a:ext cx="53767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202124"/>
                </a:solidFill>
                <a:latin typeface="Google Sans"/>
              </a:rPr>
              <a:t>Prendre en compte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Réaliser des traitements des images et des descriptions de produits.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Mettre en œuvre au </a:t>
            </a:r>
            <a:r>
              <a:rPr lang="fr-FR" dirty="0" err="1">
                <a:solidFill>
                  <a:srgbClr val="202124"/>
                </a:solidFill>
                <a:latin typeface="Google Sans"/>
              </a:rPr>
              <a:t>minimun</a:t>
            </a:r>
            <a:r>
              <a:rPr lang="fr-FR" dirty="0">
                <a:solidFill>
                  <a:srgbClr val="202124"/>
                </a:solidFill>
                <a:latin typeface="Google Sans"/>
              </a:rPr>
              <a:t> un algorithme de type SIFT / ORB / SURF.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405883F-5A31-48FF-A41D-178CC91EEB75}"/>
              </a:ext>
            </a:extLst>
          </p:cNvPr>
          <p:cNvSpPr txBox="1"/>
          <p:nvPr/>
        </p:nvSpPr>
        <p:spPr>
          <a:xfrm>
            <a:off x="697220" y="3015840"/>
            <a:ext cx="68466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</a:t>
            </a:r>
            <a:r>
              <a:rPr lang="fr-FR" sz="2000" b="1" u="none" strike="noStrike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éaliser une première étude de faisabilité d'un moteur de classification d'articles basé sur une image et une description.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C29127FA-41C3-48A7-9EC8-55EC9AD4F573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25FD4F0-38A7-4362-9BF8-830198B8C0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8" t="4156" r="8695" b="7052"/>
          <a:stretch/>
        </p:blipFill>
        <p:spPr>
          <a:xfrm>
            <a:off x="7699605" y="376812"/>
            <a:ext cx="3668191" cy="2564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7287311-5AC0-4E78-9365-A731AF76EB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45" r="22457" b="31437"/>
          <a:stretch/>
        </p:blipFill>
        <p:spPr>
          <a:xfrm>
            <a:off x="7705144" y="3424201"/>
            <a:ext cx="3994852" cy="2340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F2C6C944-ABD0-4386-A0A7-98ADEA7CF9B1}"/>
              </a:ext>
            </a:extLst>
          </p:cNvPr>
          <p:cNvSpPr txBox="1"/>
          <p:nvPr/>
        </p:nvSpPr>
        <p:spPr>
          <a:xfrm>
            <a:off x="2" y="5410773"/>
            <a:ext cx="5522974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Est-il possible de classifier automatiquement les produits de manière pertinente ?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338745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Matriz de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confusión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FEC8711-E389-492B-81A1-8F55BF145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89"/>
          <a:stretch/>
        </p:blipFill>
        <p:spPr>
          <a:xfrm>
            <a:off x="233253" y="1783725"/>
            <a:ext cx="6028500" cy="318639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2839897-B4EA-49F1-A3F4-483B0A237A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46" t="8051" r="-1"/>
          <a:stretch/>
        </p:blipFill>
        <p:spPr>
          <a:xfrm>
            <a:off x="6523926" y="1745219"/>
            <a:ext cx="4500598" cy="318639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C6B8C7BA-0196-4975-8BD1-BBFB50B62271}"/>
              </a:ext>
            </a:extLst>
          </p:cNvPr>
          <p:cNvSpPr txBox="1"/>
          <p:nvPr/>
        </p:nvSpPr>
        <p:spPr>
          <a:xfrm>
            <a:off x="0" y="5375931"/>
            <a:ext cx="6640946" cy="70788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L'identification des clusters est plus facile sur le </a:t>
            </a:r>
            <a:r>
              <a:rPr lang="fr-FR" sz="2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datasets</a:t>
            </a:r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avec </a:t>
            </a:r>
            <a:r>
              <a:rPr lang="fr-FR" sz="2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features</a:t>
            </a:r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textuelles</a:t>
            </a:r>
            <a:endParaRPr lang="fr-FR" sz="1200" b="1" i="1" u="sng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2ED86D6-C55F-42F5-80A4-647189E08778}"/>
              </a:ext>
            </a:extLst>
          </p:cNvPr>
          <p:cNvSpPr txBox="1"/>
          <p:nvPr/>
        </p:nvSpPr>
        <p:spPr>
          <a:xfrm>
            <a:off x="1828914" y="1305719"/>
            <a:ext cx="4123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(L</a:t>
            </a:r>
            <a:r>
              <a:rPr lang="fr-F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EMMATIZATION + TF-IDF) + PRICE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F81F4BD-55D3-4118-9EFE-CF6802337037}"/>
              </a:ext>
            </a:extLst>
          </p:cNvPr>
          <p:cNvSpPr txBox="1"/>
          <p:nvPr/>
        </p:nvSpPr>
        <p:spPr>
          <a:xfrm>
            <a:off x="6640946" y="1312035"/>
            <a:ext cx="38540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(STEMMING 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+ </a:t>
            </a:r>
            <a:r>
              <a:rPr lang="en-US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BoW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) + SIFT + PRICE 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81837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Visualisation en 3D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A1A8A8-E98C-4BAA-B4BB-579CC7CC4E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4" t="8741" r="28243" b="1675"/>
          <a:stretch/>
        </p:blipFill>
        <p:spPr>
          <a:xfrm>
            <a:off x="6320715" y="2287655"/>
            <a:ext cx="5323840" cy="365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5D7981-6A93-4271-96C8-23F37A4359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" t="11944" r="30913" b="6856"/>
          <a:stretch/>
        </p:blipFill>
        <p:spPr>
          <a:xfrm>
            <a:off x="566272" y="2287655"/>
            <a:ext cx="5466268" cy="365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F835F9D1-83CA-4C34-AAED-4C0F27DC175D}"/>
              </a:ext>
            </a:extLst>
          </p:cNvPr>
          <p:cNvSpPr txBox="1"/>
          <p:nvPr/>
        </p:nvSpPr>
        <p:spPr>
          <a:xfrm>
            <a:off x="0" y="1152468"/>
            <a:ext cx="9642764" cy="400110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Après avoir fait un PCA 80%, un T-SNE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3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composantes et une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clusterisation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avec 7 clusters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0F55E62-0D04-46AB-B87D-2D586F07E3ED}"/>
              </a:ext>
            </a:extLst>
          </p:cNvPr>
          <p:cNvSpPr txBox="1"/>
          <p:nvPr/>
        </p:nvSpPr>
        <p:spPr>
          <a:xfrm>
            <a:off x="1237786" y="1768118"/>
            <a:ext cx="4123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(L</a:t>
            </a:r>
            <a:r>
              <a:rPr lang="fr-F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EMMATIZATION + TF-IDF) + PRICE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88A1FE4-E2ED-4DCD-930F-4E52889DF986}"/>
              </a:ext>
            </a:extLst>
          </p:cNvPr>
          <p:cNvSpPr txBox="1"/>
          <p:nvPr/>
        </p:nvSpPr>
        <p:spPr>
          <a:xfrm>
            <a:off x="7055625" y="1768118"/>
            <a:ext cx="38540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(STEMMING 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+ </a:t>
            </a:r>
            <a:r>
              <a:rPr lang="en-US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BoW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) + SIFT + PRICE 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10398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le Transfer Learning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6.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5115990-D5F4-4489-9828-E12234345A2A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19" name="Straight Connector 21">
              <a:extLst>
                <a:ext uri="{FF2B5EF4-FFF2-40B4-BE49-F238E27FC236}">
                  <a16:creationId xmlns:a16="http://schemas.microsoft.com/office/drawing/2014/main" id="{2779E026-48AB-4654-AA65-14CB38BA93D1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7C79144-F112-4394-BCE9-57AA67DE6B55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20">
              <a:extLst>
                <a:ext uri="{FF2B5EF4-FFF2-40B4-BE49-F238E27FC236}">
                  <a16:creationId xmlns:a16="http://schemas.microsoft.com/office/drawing/2014/main" id="{20F796FF-C423-48C2-AFD0-2C8B4AA2DCF8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22">
              <a:extLst>
                <a:ext uri="{FF2B5EF4-FFF2-40B4-BE49-F238E27FC236}">
                  <a16:creationId xmlns:a16="http://schemas.microsoft.com/office/drawing/2014/main" id="{B37ED7D2-CB2E-418F-B73D-35A66F9F862B}"/>
                </a:ext>
              </a:extLst>
            </p:cNvPr>
            <p:cNvCxnSpPr>
              <a:stCxn id="20" idx="6"/>
              <a:endCxn id="34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Oval 23">
              <a:extLst>
                <a:ext uri="{FF2B5EF4-FFF2-40B4-BE49-F238E27FC236}">
                  <a16:creationId xmlns:a16="http://schemas.microsoft.com/office/drawing/2014/main" id="{94D9675D-69D4-4A5B-9E24-E254213F22D4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Connector 24">
              <a:extLst>
                <a:ext uri="{FF2B5EF4-FFF2-40B4-BE49-F238E27FC236}">
                  <a16:creationId xmlns:a16="http://schemas.microsoft.com/office/drawing/2014/main" id="{5443F72C-4B71-40D9-912F-23E92A3BB58E}"/>
                </a:ext>
              </a:extLst>
            </p:cNvPr>
            <p:cNvCxnSpPr>
              <a:endCxn id="36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Oval 11">
              <a:extLst>
                <a:ext uri="{FF2B5EF4-FFF2-40B4-BE49-F238E27FC236}">
                  <a16:creationId xmlns:a16="http://schemas.microsoft.com/office/drawing/2014/main" id="{8F026762-AAF8-439A-A791-87F38F8B4764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16">
              <a:extLst>
                <a:ext uri="{FF2B5EF4-FFF2-40B4-BE49-F238E27FC236}">
                  <a16:creationId xmlns:a16="http://schemas.microsoft.com/office/drawing/2014/main" id="{48DFEDC2-70C5-4DA3-8388-8A9AD653DF92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Oval 23">
              <a:extLst>
                <a:ext uri="{FF2B5EF4-FFF2-40B4-BE49-F238E27FC236}">
                  <a16:creationId xmlns:a16="http://schemas.microsoft.com/office/drawing/2014/main" id="{EAFFDC6A-7E13-490D-83DD-6FDDA7ECA0A5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1" name="Straight Connector 24">
              <a:extLst>
                <a:ext uri="{FF2B5EF4-FFF2-40B4-BE49-F238E27FC236}">
                  <a16:creationId xmlns:a16="http://schemas.microsoft.com/office/drawing/2014/main" id="{A3D5C077-7E98-4D07-8106-CEC313F283B5}"/>
                </a:ext>
              </a:extLst>
            </p:cNvPr>
            <p:cNvCxnSpPr>
              <a:endCxn id="40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23">
              <a:extLst>
                <a:ext uri="{FF2B5EF4-FFF2-40B4-BE49-F238E27FC236}">
                  <a16:creationId xmlns:a16="http://schemas.microsoft.com/office/drawing/2014/main" id="{1A535390-5BBF-4284-9A6A-A06A7D5FC05D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24">
              <a:extLst>
                <a:ext uri="{FF2B5EF4-FFF2-40B4-BE49-F238E27FC236}">
                  <a16:creationId xmlns:a16="http://schemas.microsoft.com/office/drawing/2014/main" id="{D64B14BB-E449-4101-B861-1C2D2BF265EC}"/>
                </a:ext>
              </a:extLst>
            </p:cNvPr>
            <p:cNvCxnSpPr>
              <a:endCxn id="42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11">
              <a:extLst>
                <a:ext uri="{FF2B5EF4-FFF2-40B4-BE49-F238E27FC236}">
                  <a16:creationId xmlns:a16="http://schemas.microsoft.com/office/drawing/2014/main" id="{E50CB3CD-4F72-49BC-A562-8212BADE6FDC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16">
              <a:extLst>
                <a:ext uri="{FF2B5EF4-FFF2-40B4-BE49-F238E27FC236}">
                  <a16:creationId xmlns:a16="http://schemas.microsoft.com/office/drawing/2014/main" id="{BC3E76DF-59E1-4DBE-B247-21B252029134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6487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835F9D1-83CA-4C34-AAED-4C0F27DC175D}"/>
              </a:ext>
            </a:extLst>
          </p:cNvPr>
          <p:cNvSpPr txBox="1"/>
          <p:nvPr/>
        </p:nvSpPr>
        <p:spPr>
          <a:xfrm>
            <a:off x="0" y="1152468"/>
            <a:ext cx="9642764" cy="400110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Après avoir fait un PCA 80%, un T-SNE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2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composantes et une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clusterisation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avec 7 clusters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C23263A-12BE-4961-B441-28D238192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531" y="1662718"/>
            <a:ext cx="7756566" cy="3813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04298CE7-50B5-40AF-B4D7-A1FFDE4F7AE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VGG16 pour obtenir des descripteurs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2B5071A-0D34-4598-A4AB-A91B164924CA}"/>
              </a:ext>
            </a:extLst>
          </p:cNvPr>
          <p:cNvSpPr txBox="1"/>
          <p:nvPr/>
        </p:nvSpPr>
        <p:spPr>
          <a:xfrm>
            <a:off x="8067674" y="5599516"/>
            <a:ext cx="4124325" cy="70788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VGG16 a donnée un meilleur résultat (ARI score) par rapport à SIFT et ORB</a:t>
            </a:r>
            <a:endParaRPr lang="fr-FR" sz="1200" b="1" i="1" u="sng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781246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Matriz de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confusión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310D34-9E83-49AA-976B-D3E66AFEA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2"/>
          <a:stretch/>
        </p:blipFill>
        <p:spPr>
          <a:xfrm>
            <a:off x="2686049" y="1326938"/>
            <a:ext cx="6640945" cy="3806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4864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Conclusions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7.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F8DF3F0C-1A91-4934-AC35-7EA174396FA6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EE828A7C-3AA9-462B-AD48-6EF48D50187B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45" name="Straight Connector 21">
              <a:extLst>
                <a:ext uri="{FF2B5EF4-FFF2-40B4-BE49-F238E27FC236}">
                  <a16:creationId xmlns:a16="http://schemas.microsoft.com/office/drawing/2014/main" id="{BA45AB52-43CC-4EB8-A11A-8A8347858352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19">
              <a:extLst>
                <a:ext uri="{FF2B5EF4-FFF2-40B4-BE49-F238E27FC236}">
                  <a16:creationId xmlns:a16="http://schemas.microsoft.com/office/drawing/2014/main" id="{9EFF730C-C9D4-4FCB-8D6D-DD4F8C18D763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20">
              <a:extLst>
                <a:ext uri="{FF2B5EF4-FFF2-40B4-BE49-F238E27FC236}">
                  <a16:creationId xmlns:a16="http://schemas.microsoft.com/office/drawing/2014/main" id="{817B316E-9D9B-48FA-A6FD-B8BC305983FB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22">
              <a:extLst>
                <a:ext uri="{FF2B5EF4-FFF2-40B4-BE49-F238E27FC236}">
                  <a16:creationId xmlns:a16="http://schemas.microsoft.com/office/drawing/2014/main" id="{65E60F72-92D2-45DE-A2B0-C57466C641FD}"/>
                </a:ext>
              </a:extLst>
            </p:cNvPr>
            <p:cNvCxnSpPr>
              <a:stCxn id="46" idx="6"/>
              <a:endCxn id="47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Oval 23">
              <a:extLst>
                <a:ext uri="{FF2B5EF4-FFF2-40B4-BE49-F238E27FC236}">
                  <a16:creationId xmlns:a16="http://schemas.microsoft.com/office/drawing/2014/main" id="{44842972-6F86-4DE4-8865-BFDDDE4968E3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0" name="Straight Connector 24">
              <a:extLst>
                <a:ext uri="{FF2B5EF4-FFF2-40B4-BE49-F238E27FC236}">
                  <a16:creationId xmlns:a16="http://schemas.microsoft.com/office/drawing/2014/main" id="{374D66FB-6168-4102-A710-4D6D585D082B}"/>
                </a:ext>
              </a:extLst>
            </p:cNvPr>
            <p:cNvCxnSpPr>
              <a:endCxn id="49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Oval 11">
              <a:extLst>
                <a:ext uri="{FF2B5EF4-FFF2-40B4-BE49-F238E27FC236}">
                  <a16:creationId xmlns:a16="http://schemas.microsoft.com/office/drawing/2014/main" id="{07D30565-82FB-4388-97C3-8E8EFC8EECFA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16">
              <a:extLst>
                <a:ext uri="{FF2B5EF4-FFF2-40B4-BE49-F238E27FC236}">
                  <a16:creationId xmlns:a16="http://schemas.microsoft.com/office/drawing/2014/main" id="{292827FC-7559-45CF-A7C1-140CBCB50B06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Oval 23">
              <a:extLst>
                <a:ext uri="{FF2B5EF4-FFF2-40B4-BE49-F238E27FC236}">
                  <a16:creationId xmlns:a16="http://schemas.microsoft.com/office/drawing/2014/main" id="{09247FA8-3BB1-41CA-854B-17022D29CEDB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24">
              <a:extLst>
                <a:ext uri="{FF2B5EF4-FFF2-40B4-BE49-F238E27FC236}">
                  <a16:creationId xmlns:a16="http://schemas.microsoft.com/office/drawing/2014/main" id="{75F72FA9-1F1C-4FCD-ACBE-9CBB8E6BBEF0}"/>
                </a:ext>
              </a:extLst>
            </p:cNvPr>
            <p:cNvCxnSpPr>
              <a:endCxn id="53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Oval 23">
              <a:extLst>
                <a:ext uri="{FF2B5EF4-FFF2-40B4-BE49-F238E27FC236}">
                  <a16:creationId xmlns:a16="http://schemas.microsoft.com/office/drawing/2014/main" id="{40776931-78FF-48DA-94AA-DE882027802B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24">
              <a:extLst>
                <a:ext uri="{FF2B5EF4-FFF2-40B4-BE49-F238E27FC236}">
                  <a16:creationId xmlns:a16="http://schemas.microsoft.com/office/drawing/2014/main" id="{4561559A-B545-4C75-B207-8C7499094A60}"/>
                </a:ext>
              </a:extLst>
            </p:cNvPr>
            <p:cNvCxnSpPr>
              <a:endCxn id="55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Oval 11">
              <a:extLst>
                <a:ext uri="{FF2B5EF4-FFF2-40B4-BE49-F238E27FC236}">
                  <a16:creationId xmlns:a16="http://schemas.microsoft.com/office/drawing/2014/main" id="{248024A0-551B-4888-B370-86F1B8161D6D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16">
              <a:extLst>
                <a:ext uri="{FF2B5EF4-FFF2-40B4-BE49-F238E27FC236}">
                  <a16:creationId xmlns:a16="http://schemas.microsoft.com/office/drawing/2014/main" id="{91E67F02-5515-4D2B-B72F-F2CC0A1FB450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227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B9734C05-D195-437B-8AD5-CA5353F78FB4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10470144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conclusions de la mission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15B49B5-6196-4448-9E70-7E2664D9AC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3493018"/>
            <a:ext cx="457727" cy="42727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5FB4105-0128-4D6E-8B74-FA687B51CD43}"/>
              </a:ext>
            </a:extLst>
          </p:cNvPr>
          <p:cNvSpPr txBox="1"/>
          <p:nvPr/>
        </p:nvSpPr>
        <p:spPr>
          <a:xfrm>
            <a:off x="844895" y="3487867"/>
            <a:ext cx="707561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faut approfondir sur la paramétrisation de SIFT et ORB. </a:t>
            </a:r>
          </a:p>
          <a:p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La mission a été abordée avec la paramétrisation par défaut.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D6ECA8AA-524D-44CE-8A87-473A589873A0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44B8680-F8D4-4B1D-804E-E21199BEAE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47" y="2652116"/>
            <a:ext cx="457727" cy="427272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6D48014-9465-4063-81EC-00548098AF63}"/>
              </a:ext>
            </a:extLst>
          </p:cNvPr>
          <p:cNvSpPr txBox="1"/>
          <p:nvPr/>
        </p:nvSpPr>
        <p:spPr>
          <a:xfrm>
            <a:off x="816635" y="2646965"/>
            <a:ext cx="81659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Pour réduire le bruit au moment d’utiliser SIFT et ORB, un certain nombre d'échantillons plus élevé sont nécessaires</a:t>
            </a:r>
            <a:endParaRPr lang="fr-FR" sz="14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1D22F9D5-B4B9-49B6-B11C-1A7830841F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68" y="4303414"/>
            <a:ext cx="457727" cy="42727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AA0E0EF1-427E-4B48-9BEC-6FA18E7D2CD2}"/>
              </a:ext>
            </a:extLst>
          </p:cNvPr>
          <p:cNvSpPr txBox="1"/>
          <p:nvPr/>
        </p:nvSpPr>
        <p:spPr>
          <a:xfrm>
            <a:off x="854157" y="4298263"/>
            <a:ext cx="89981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Explorez d'autres types de Transfer Learning tels que VGG19, InceptionV3, ResNet50, pour identifier des </a:t>
            </a:r>
            <a:r>
              <a:rPr lang="fr-FR" sz="2000" dirty="0" err="1">
                <a:latin typeface="Google Sans"/>
              </a:rPr>
              <a:t>features</a:t>
            </a:r>
            <a:r>
              <a:rPr lang="fr-FR" sz="2000" dirty="0">
                <a:latin typeface="Google Sans"/>
              </a:rPr>
              <a:t> et/ou la classification des images directement</a:t>
            </a:r>
            <a:endParaRPr lang="fr-FR" sz="14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E221519-C0DA-4E45-9E72-5EA209473D72}"/>
              </a:ext>
            </a:extLst>
          </p:cNvPr>
          <p:cNvSpPr txBox="1"/>
          <p:nvPr/>
        </p:nvSpPr>
        <p:spPr>
          <a:xfrm>
            <a:off x="1" y="1247168"/>
            <a:ext cx="8679975" cy="400110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Est-il possible de classifier automatiquement les produits de manière pertinente ?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E0316CD-3643-4D39-8189-33A88398FFD3}"/>
              </a:ext>
            </a:extLst>
          </p:cNvPr>
          <p:cNvSpPr txBox="1"/>
          <p:nvPr/>
        </p:nvSpPr>
        <p:spPr>
          <a:xfrm>
            <a:off x="1" y="1847766"/>
            <a:ext cx="6619164" cy="40011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sz="20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Oui, c’est possible mais il faut prendre en compte ce qui suit :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33725B15-49DA-45BC-A65D-DEE0C37E86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5246826"/>
            <a:ext cx="457727" cy="427272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2CC4F5FE-7703-4CF7-9004-F0B011CD1168}"/>
              </a:ext>
            </a:extLst>
          </p:cNvPr>
          <p:cNvSpPr txBox="1"/>
          <p:nvPr/>
        </p:nvSpPr>
        <p:spPr>
          <a:xfrm>
            <a:off x="844895" y="5241675"/>
            <a:ext cx="88657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Explorez plusieurs combinaisons entre des </a:t>
            </a:r>
            <a:r>
              <a:rPr lang="fr-FR" sz="2000" dirty="0" err="1">
                <a:latin typeface="Google Sans"/>
              </a:rPr>
              <a:t>features</a:t>
            </a:r>
            <a:r>
              <a:rPr lang="fr-FR" sz="2000" dirty="0">
                <a:latin typeface="Google Sans"/>
              </a:rPr>
              <a:t> textuelles et </a:t>
            </a:r>
            <a:r>
              <a:rPr lang="fr-FR" sz="2000" dirty="0" err="1">
                <a:latin typeface="Google Sans"/>
              </a:rPr>
              <a:t>feautures</a:t>
            </a:r>
            <a:r>
              <a:rPr lang="fr-FR" sz="2000" dirty="0">
                <a:latin typeface="Google Sans"/>
              </a:rPr>
              <a:t> visuelles basées sur algorithmes de </a:t>
            </a:r>
            <a:r>
              <a:rPr lang="fr-FR" sz="2000" dirty="0" err="1">
                <a:latin typeface="Google Sans"/>
              </a:rPr>
              <a:t>Deep</a:t>
            </a:r>
            <a:r>
              <a:rPr lang="fr-FR" sz="2000" dirty="0">
                <a:latin typeface="Google Sans"/>
              </a:rPr>
              <a:t> Learning</a:t>
            </a:r>
            <a:endParaRPr lang="fr-FR" sz="14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97631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Avez-vous des questions ?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C190DD1-771B-47D2-995B-97EE291D9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81" y="1447892"/>
            <a:ext cx="6373038" cy="4412022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0AFF44D2-3358-41B3-A92A-E7F6B210DA94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2935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1683233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279917" y="1737233"/>
            <a:ext cx="6592692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MERCI</a:t>
            </a: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27 octubre 2021</a:t>
            </a:r>
          </a:p>
        </p:txBody>
      </p:sp>
      <p:pic>
        <p:nvPicPr>
          <p:cNvPr id="8" name="Picture 2" descr="OpenClassrooms — Wikipédia">
            <a:extLst>
              <a:ext uri="{FF2B5EF4-FFF2-40B4-BE49-F238E27FC236}">
                <a16:creationId xmlns:a16="http://schemas.microsoft.com/office/drawing/2014/main" id="{18FA7543-C255-47CA-9E0D-0DB0A858B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D8D22BE0-298E-44EE-A4A3-A03C472D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E093D0-5D26-406D-A395-D727A0AB7C77}"/>
              </a:ext>
            </a:extLst>
          </p:cNvPr>
          <p:cNvSpPr/>
          <p:nvPr/>
        </p:nvSpPr>
        <p:spPr>
          <a:xfrm>
            <a:off x="279917" y="5184716"/>
            <a:ext cx="1724734" cy="56530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00313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Annexes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9A012494-2B79-418F-B332-71A9813CF60A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273381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2.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B13E0F44-4094-4804-B4ED-047961C06B2E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Présentation du jeu de données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EEBD22B2-98DC-445B-AA4B-EB7FBF1884BA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FBCA7AAB-FB4E-489D-AAD0-C1EFFE0DFC49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34" name="Straight Connector 21">
              <a:extLst>
                <a:ext uri="{FF2B5EF4-FFF2-40B4-BE49-F238E27FC236}">
                  <a16:creationId xmlns:a16="http://schemas.microsoft.com/office/drawing/2014/main" id="{1D420061-9156-46DE-BA25-5EC3C2B0E2ED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19">
              <a:extLst>
                <a:ext uri="{FF2B5EF4-FFF2-40B4-BE49-F238E27FC236}">
                  <a16:creationId xmlns:a16="http://schemas.microsoft.com/office/drawing/2014/main" id="{43D695D0-C2A3-4BCD-A2B4-DC1D2B999CA6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20">
              <a:extLst>
                <a:ext uri="{FF2B5EF4-FFF2-40B4-BE49-F238E27FC236}">
                  <a16:creationId xmlns:a16="http://schemas.microsoft.com/office/drawing/2014/main" id="{7EFC5C02-7C75-4ECE-B893-4861F9891026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22">
              <a:extLst>
                <a:ext uri="{FF2B5EF4-FFF2-40B4-BE49-F238E27FC236}">
                  <a16:creationId xmlns:a16="http://schemas.microsoft.com/office/drawing/2014/main" id="{1F5CAE44-1901-4ED8-99B7-E64B5AB93D9A}"/>
                </a:ext>
              </a:extLst>
            </p:cNvPr>
            <p:cNvCxnSpPr>
              <a:stCxn id="35" idx="6"/>
              <a:endCxn id="36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Oval 23">
              <a:extLst>
                <a:ext uri="{FF2B5EF4-FFF2-40B4-BE49-F238E27FC236}">
                  <a16:creationId xmlns:a16="http://schemas.microsoft.com/office/drawing/2014/main" id="{CEF9169F-1F17-449A-82AE-6770DED010FB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24">
              <a:extLst>
                <a:ext uri="{FF2B5EF4-FFF2-40B4-BE49-F238E27FC236}">
                  <a16:creationId xmlns:a16="http://schemas.microsoft.com/office/drawing/2014/main" id="{AE246762-1E31-475B-803F-949665A2361F}"/>
                </a:ext>
              </a:extLst>
            </p:cNvPr>
            <p:cNvCxnSpPr>
              <a:endCxn id="38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Oval 11">
              <a:extLst>
                <a:ext uri="{FF2B5EF4-FFF2-40B4-BE49-F238E27FC236}">
                  <a16:creationId xmlns:a16="http://schemas.microsoft.com/office/drawing/2014/main" id="{EA1A8E14-1016-4407-9739-35FA1D74A925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16">
              <a:extLst>
                <a:ext uri="{FF2B5EF4-FFF2-40B4-BE49-F238E27FC236}">
                  <a16:creationId xmlns:a16="http://schemas.microsoft.com/office/drawing/2014/main" id="{62D0C836-2847-44B7-A440-52B5560FAA2A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23">
              <a:extLst>
                <a:ext uri="{FF2B5EF4-FFF2-40B4-BE49-F238E27FC236}">
                  <a16:creationId xmlns:a16="http://schemas.microsoft.com/office/drawing/2014/main" id="{929D7551-15A3-4CAB-8D4D-38F9B7F38070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24">
              <a:extLst>
                <a:ext uri="{FF2B5EF4-FFF2-40B4-BE49-F238E27FC236}">
                  <a16:creationId xmlns:a16="http://schemas.microsoft.com/office/drawing/2014/main" id="{2ECCDA46-783A-471A-AB54-E6DA3DE5489C}"/>
                </a:ext>
              </a:extLst>
            </p:cNvPr>
            <p:cNvCxnSpPr>
              <a:endCxn id="42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23">
              <a:extLst>
                <a:ext uri="{FF2B5EF4-FFF2-40B4-BE49-F238E27FC236}">
                  <a16:creationId xmlns:a16="http://schemas.microsoft.com/office/drawing/2014/main" id="{5BB8AEBE-84F0-4A70-9B28-2E762EAEE0CA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24">
              <a:extLst>
                <a:ext uri="{FF2B5EF4-FFF2-40B4-BE49-F238E27FC236}">
                  <a16:creationId xmlns:a16="http://schemas.microsoft.com/office/drawing/2014/main" id="{6962A4CA-3631-45E1-871F-5FC75C71EE70}"/>
                </a:ext>
              </a:extLst>
            </p:cNvPr>
            <p:cNvCxnSpPr>
              <a:endCxn id="44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Oval 11">
              <a:extLst>
                <a:ext uri="{FF2B5EF4-FFF2-40B4-BE49-F238E27FC236}">
                  <a16:creationId xmlns:a16="http://schemas.microsoft.com/office/drawing/2014/main" id="{5C6FE0DA-E9D7-450B-A2B3-ABA4A2B8D706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16">
              <a:extLst>
                <a:ext uri="{FF2B5EF4-FFF2-40B4-BE49-F238E27FC236}">
                  <a16:creationId xmlns:a16="http://schemas.microsoft.com/office/drawing/2014/main" id="{08669483-E4E4-466F-A538-308022CA1531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2466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9E494A2-DC00-4094-A5D7-CE81D8421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60"/>
          <a:stretch/>
        </p:blipFill>
        <p:spPr>
          <a:xfrm>
            <a:off x="377906" y="4013526"/>
            <a:ext cx="6307926" cy="2025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2A37B5D-CDE8-4B3A-97C0-8992D928BD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60"/>
          <a:stretch/>
        </p:blipFill>
        <p:spPr>
          <a:xfrm>
            <a:off x="4201384" y="1826048"/>
            <a:ext cx="6307926" cy="2025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3"/>
            <a:ext cx="9395936" cy="1163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30 mots le plus fréquents basés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sur </a:t>
            </a:r>
            <a:r>
              <a:rPr lang="fr-FR" sz="4000" b="1" u="sng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Stemming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« </a:t>
            </a:r>
            <a:r>
              <a:rPr lang="fr-FR" sz="32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product_name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 »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265B584-9BB8-4263-B1B4-768C893133AC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8" name="Google Shape;189;p19">
              <a:extLst>
                <a:ext uri="{FF2B5EF4-FFF2-40B4-BE49-F238E27FC236}">
                  <a16:creationId xmlns:a16="http://schemas.microsoft.com/office/drawing/2014/main" id="{9EA998F0-32A4-4868-985D-BF8DD0EDD6DA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93;p19">
              <a:extLst>
                <a:ext uri="{FF2B5EF4-FFF2-40B4-BE49-F238E27FC236}">
                  <a16:creationId xmlns:a16="http://schemas.microsoft.com/office/drawing/2014/main" id="{AE57D930-B77D-48C2-A2A6-27920B978161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2" name="Google Shape;197;p19">
              <a:extLst>
                <a:ext uri="{FF2B5EF4-FFF2-40B4-BE49-F238E27FC236}">
                  <a16:creationId xmlns:a16="http://schemas.microsoft.com/office/drawing/2014/main" id="{53514501-4BE2-4767-AB17-16D8208605C1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3" name="Google Shape;204;p19">
              <a:extLst>
                <a:ext uri="{FF2B5EF4-FFF2-40B4-BE49-F238E27FC236}">
                  <a16:creationId xmlns:a16="http://schemas.microsoft.com/office/drawing/2014/main" id="{27BAFEDE-581C-4AE4-A523-D7D8DDE733E4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B0B5819-422C-4001-84A7-8A66DE84C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46074B8B-09D5-46D9-B007-042131587E4C}"/>
              </a:ext>
            </a:extLst>
          </p:cNvPr>
          <p:cNvSpPr txBox="1"/>
          <p:nvPr/>
        </p:nvSpPr>
        <p:spPr>
          <a:xfrm>
            <a:off x="1578508" y="1917598"/>
            <a:ext cx="2671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BoW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-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Stemmatization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90CFD0A-FF51-4682-87FF-F68AC0FA3A2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81" y="1936027"/>
            <a:ext cx="457727" cy="376431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D800685-A655-4202-A02D-0AD5558FF17A}"/>
              </a:ext>
            </a:extLst>
          </p:cNvPr>
          <p:cNvSpPr txBox="1"/>
          <p:nvPr/>
        </p:nvSpPr>
        <p:spPr>
          <a:xfrm>
            <a:off x="7206372" y="4253221"/>
            <a:ext cx="29251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TF-IDF -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Stemmatization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C813177-F8B8-4C88-A8DC-5F7899F0FDA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645" y="4271650"/>
            <a:ext cx="457727" cy="376431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3103B682-AD4A-43A0-86BD-282204EA2696}"/>
              </a:ext>
            </a:extLst>
          </p:cNvPr>
          <p:cNvSpPr txBox="1"/>
          <p:nvPr/>
        </p:nvSpPr>
        <p:spPr>
          <a:xfrm>
            <a:off x="8382000" y="5118228"/>
            <a:ext cx="3810000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Les mots changent en fonction de l'algorithme utilisé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8228585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B1B360F-F3DF-4B49-B528-9C35BA63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041" y="4369939"/>
            <a:ext cx="10376349" cy="1962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1E2A311-9E4A-405A-8287-275262B44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8" y="1317529"/>
            <a:ext cx="8235082" cy="2907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8CA61E31-126C-4708-9677-7B676392026B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29" name="Google Shape;189;p19">
              <a:extLst>
                <a:ext uri="{FF2B5EF4-FFF2-40B4-BE49-F238E27FC236}">
                  <a16:creationId xmlns:a16="http://schemas.microsoft.com/office/drawing/2014/main" id="{7BCB4155-B858-451D-9578-6A2468E4C469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93;p19">
              <a:extLst>
                <a:ext uri="{FF2B5EF4-FFF2-40B4-BE49-F238E27FC236}">
                  <a16:creationId xmlns:a16="http://schemas.microsoft.com/office/drawing/2014/main" id="{CFA9516B-B183-4801-9BC0-BCC23BD62F47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1" name="Google Shape;197;p19">
              <a:extLst>
                <a:ext uri="{FF2B5EF4-FFF2-40B4-BE49-F238E27FC236}">
                  <a16:creationId xmlns:a16="http://schemas.microsoft.com/office/drawing/2014/main" id="{4A46B096-32D3-4272-B0A8-D1E8F9FD02B0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2" name="Google Shape;204;p19">
              <a:extLst>
                <a:ext uri="{FF2B5EF4-FFF2-40B4-BE49-F238E27FC236}">
                  <a16:creationId xmlns:a16="http://schemas.microsoft.com/office/drawing/2014/main" id="{58CBB15C-CA82-4E37-ACDF-EB8C569E5F2D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41A07952-56BF-4D0B-9A1D-2B9A7F56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22DFFB46-B702-45F5-A2CA-E42B98E6365C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bases en ORB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240CD02-FA53-457D-9DD4-01F8B6C46B1C}"/>
              </a:ext>
            </a:extLst>
          </p:cNvPr>
          <p:cNvSpPr txBox="1"/>
          <p:nvPr/>
        </p:nvSpPr>
        <p:spPr>
          <a:xfrm>
            <a:off x="816585" y="1320133"/>
            <a:ext cx="2757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Le résultat est 2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dataset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FE46CC7-2FCF-477A-BED2-4E31927334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8" y="1320133"/>
            <a:ext cx="457727" cy="427272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9BEF6428-A08C-44F2-A02C-2852762551F8}"/>
              </a:ext>
            </a:extLst>
          </p:cNvPr>
          <p:cNvSpPr txBox="1"/>
          <p:nvPr/>
        </p:nvSpPr>
        <p:spPr>
          <a:xfrm>
            <a:off x="508000" y="1757540"/>
            <a:ext cx="3066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Le nombre de descripteurs et fréquence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Pondération de chaque descripteur en fonction du nombre total de descripteurs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5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58327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r>
              <a:rPr lang="fr-FR" sz="4000" b="1" baseline="300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1</a:t>
            </a:r>
            <a:endParaRPr lang="es-419" sz="4000" b="1" u="sng" baseline="30000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12" name="Tableau 3">
            <a:extLst>
              <a:ext uri="{FF2B5EF4-FFF2-40B4-BE49-F238E27FC236}">
                <a16:creationId xmlns:a16="http://schemas.microsoft.com/office/drawing/2014/main" id="{B8AA08F0-5F70-416E-9005-2A1397C60660}"/>
              </a:ext>
            </a:extLst>
          </p:cNvPr>
          <p:cNvGraphicFramePr>
            <a:graphicFrameLocks noGrp="1"/>
          </p:cNvGraphicFramePr>
          <p:nvPr/>
        </p:nvGraphicFramePr>
        <p:xfrm>
          <a:off x="982752" y="2171770"/>
          <a:ext cx="4177476" cy="1719873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190567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86909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</a:tblGrid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Taille: 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1050 x 15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5381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Pourcentage de NaN: 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800" dirty="0"/>
                        <a:t>2,17%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Doublon: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/>
                        <a:t>0</a:t>
                      </a:r>
                      <a:endParaRPr lang="es-419" sz="18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Colonnes</a:t>
                      </a:r>
                      <a:r>
                        <a:rPr lang="es-419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vides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49421"/>
                  </a:ext>
                </a:extLst>
              </a:tr>
            </a:tbl>
          </a:graphicData>
        </a:graphic>
      </p:graphicFrame>
      <p:pic>
        <p:nvPicPr>
          <p:cNvPr id="14" name="Image 13">
            <a:extLst>
              <a:ext uri="{FF2B5EF4-FFF2-40B4-BE49-F238E27FC236}">
                <a16:creationId xmlns:a16="http://schemas.microsoft.com/office/drawing/2014/main" id="{763111FF-3770-4FA3-8930-F5448C7E2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251185"/>
            <a:ext cx="648000" cy="648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C5289F4-8185-4145-A179-7A82ABE267AF}"/>
              </a:ext>
            </a:extLst>
          </p:cNvPr>
          <p:cNvSpPr txBox="1"/>
          <p:nvPr/>
        </p:nvSpPr>
        <p:spPr>
          <a:xfrm>
            <a:off x="904568" y="1373752"/>
            <a:ext cx="460997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docs-Roboto"/>
              </a:rPr>
              <a:t>Textuelles : </a:t>
            </a:r>
            <a:br>
              <a:rPr lang="fr-FR" sz="2000" b="1" u="none" strike="noStrike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docs-Roboto"/>
              </a:rPr>
            </a:br>
            <a:r>
              <a:rPr lang="fr-FR" dirty="0">
                <a:latin typeface="docs-Roboto"/>
              </a:rPr>
              <a:t>noms des articles, descriptions, catégories, etc.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D0B8368-F239-47A3-9AB9-57553936D58F}"/>
              </a:ext>
            </a:extLst>
          </p:cNvPr>
          <p:cNvSpPr txBox="1"/>
          <p:nvPr/>
        </p:nvSpPr>
        <p:spPr>
          <a:xfrm>
            <a:off x="66675" y="6138661"/>
            <a:ext cx="121253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419" sz="1100" dirty="0">
                <a:solidFill>
                  <a:schemeClr val="bg1">
                    <a:lumMod val="75000"/>
                  </a:schemeClr>
                </a:solidFill>
              </a:rPr>
              <a:t>1 - https://s3-eu-west-1.amazonaws.com/static.oc-static.com/prod/courses/files/Parcours_data_scientist/Projet+-+Textimage+DAS+V2/Dataset+projet+pre%CC%81traitement+textes+images.zip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A067937-AC3C-4A80-A3CF-148E159EB1A6}"/>
              </a:ext>
            </a:extLst>
          </p:cNvPr>
          <p:cNvSpPr txBox="1"/>
          <p:nvPr/>
        </p:nvSpPr>
        <p:spPr>
          <a:xfrm>
            <a:off x="844895" y="4209662"/>
            <a:ext cx="46099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Généralités</a:t>
            </a:r>
            <a:endParaRPr lang="fr-FR" sz="2000" baseline="3000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CC6B78F-08E7-4ABE-98C8-2BA18B4A14E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4200870"/>
            <a:ext cx="457727" cy="42727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54D523C-FBC0-4468-B8F4-5C5A1547142A}"/>
              </a:ext>
            </a:extLst>
          </p:cNvPr>
          <p:cNvSpPr txBox="1"/>
          <p:nvPr/>
        </p:nvSpPr>
        <p:spPr>
          <a:xfrm>
            <a:off x="739540" y="4598803"/>
            <a:ext cx="4880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Les champs sont liés aux descriptions de produits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Un champ permet de classifier les produits basés sur les niveaux d’un arbre de catégorie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3DD4F32-74F2-466C-A8A3-8A5F2DBD24C9}"/>
              </a:ext>
            </a:extLst>
          </p:cNvPr>
          <p:cNvSpPr txBox="1"/>
          <p:nvPr/>
        </p:nvSpPr>
        <p:spPr>
          <a:xfrm>
            <a:off x="6677460" y="1378749"/>
            <a:ext cx="17794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docs-Roboto"/>
              </a:rPr>
              <a:t>Visuelles :</a:t>
            </a:r>
          </a:p>
          <a:p>
            <a:r>
              <a:rPr lang="fr-FR" sz="2000" dirty="0">
                <a:latin typeface="docs-Roboto"/>
              </a:rPr>
              <a:t>1050 images</a:t>
            </a:r>
            <a:endParaRPr lang="fr-FR" dirty="0">
              <a:latin typeface="docs-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D1D88E-DDF8-46DB-B910-99FEFBB4E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59" y="1259188"/>
            <a:ext cx="684000" cy="684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1EF3389-DB4B-4986-AF78-7BF486B8F7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644" y="2535100"/>
            <a:ext cx="1114607" cy="122991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79E850DE-36A2-4990-B814-B4FB26C7D7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35100"/>
            <a:ext cx="810084" cy="116319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BB1A434-01E8-49FE-8784-07FF9B9070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354" y="2535100"/>
            <a:ext cx="625937" cy="122991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36F01D5-8528-4EA3-8E56-883FAF39156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9"/>
          <a:stretch/>
        </p:blipFill>
        <p:spPr>
          <a:xfrm>
            <a:off x="8728513" y="2535100"/>
            <a:ext cx="889489" cy="112809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3A342982-8E57-479F-A674-E54871B0F1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437" y="2535100"/>
            <a:ext cx="1339724" cy="122991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EA03F9A3-ABF3-48B0-A275-6BD1A01D40AD}"/>
              </a:ext>
            </a:extLst>
          </p:cNvPr>
          <p:cNvSpPr txBox="1"/>
          <p:nvPr/>
        </p:nvSpPr>
        <p:spPr>
          <a:xfrm>
            <a:off x="6460448" y="4209662"/>
            <a:ext cx="2118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Généralités</a:t>
            </a:r>
            <a:endParaRPr lang="fr-FR" sz="2000" baseline="30000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933C598C-7A2F-4D78-8386-D6DBF704AE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59" y="4200870"/>
            <a:ext cx="457727" cy="427272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FF71B477-1149-493E-B4BC-EE75BE563467}"/>
              </a:ext>
            </a:extLst>
          </p:cNvPr>
          <p:cNvSpPr txBox="1"/>
          <p:nvPr/>
        </p:nvSpPr>
        <p:spPr>
          <a:xfrm>
            <a:off x="6355093" y="4598803"/>
            <a:ext cx="44959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Une image par produit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Image sur fond blanc ou image complète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Résolution et taille différentes</a:t>
            </a:r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E669F5A0-9178-456A-A886-D5EC8D95D3CF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9EC55A2C-29B8-406F-B6E1-936E119B459D}"/>
              </a:ext>
            </a:extLst>
          </p:cNvPr>
          <p:cNvCxnSpPr>
            <a:cxnSpLocks/>
          </p:cNvCxnSpPr>
          <p:nvPr/>
        </p:nvCxnSpPr>
        <p:spPr>
          <a:xfrm>
            <a:off x="5735295" y="1304336"/>
            <a:ext cx="0" cy="4717711"/>
          </a:xfrm>
          <a:prstGeom prst="line">
            <a:avLst/>
          </a:prstGeom>
          <a:ln w="19050">
            <a:solidFill>
              <a:srgbClr val="7451EB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20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Analyse exploratoire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3.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39E6F4F-556F-42A5-9453-30F72AF008D2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6CEF87C-78DE-4409-BA49-E7DC54910552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1" name="Straight Connector 21">
              <a:extLst>
                <a:ext uri="{FF2B5EF4-FFF2-40B4-BE49-F238E27FC236}">
                  <a16:creationId xmlns:a16="http://schemas.microsoft.com/office/drawing/2014/main" id="{C9AC2FEE-4CCF-4537-A692-1483F1EE32C4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C8F3A7B3-8232-4018-9589-CB6284388F5C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8611ED93-2F11-41C3-B01D-6989E574F9D9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4510A68D-81E4-4F60-9CD0-ECE4C2BA77D3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9A2B8BA8-D8E5-415B-942A-A34A35727185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A0711C49-FC45-436E-BFD8-D203520C04BD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44F66028-EFC2-4D42-90A9-FC9B9ADB82BC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52CA6681-5C57-4801-BCAD-B1F1F3C6BFB0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DA91AE97-7B54-4977-A40F-0DC178151634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4A04BDAC-2A11-4855-98ED-F0EF70B9273F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FA5C7AD1-252B-4B8A-9EAF-4D02255D1BE8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ACED5E61-08AF-496F-BD81-CF748FE1151A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A167EEE2-4BF6-499C-A4E8-3768D11F0E28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D443DDAA-27C8-430C-969F-54033FED8B83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3086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616900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2" name="Google Shape;886;p38">
            <a:extLst>
              <a:ext uri="{FF2B5EF4-FFF2-40B4-BE49-F238E27FC236}">
                <a16:creationId xmlns:a16="http://schemas.microsoft.com/office/drawing/2014/main" id="{284ED72C-8DE1-4D4A-B7E8-B6C27A09CB07}"/>
              </a:ext>
            </a:extLst>
          </p:cNvPr>
          <p:cNvSpPr/>
          <p:nvPr/>
        </p:nvSpPr>
        <p:spPr>
          <a:xfrm>
            <a:off x="2688078" y="3465218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87;p38">
            <a:extLst>
              <a:ext uri="{FF2B5EF4-FFF2-40B4-BE49-F238E27FC236}">
                <a16:creationId xmlns:a16="http://schemas.microsoft.com/office/drawing/2014/main" id="{E6FDDD52-34F1-4B04-BF6D-D38B4DAFAD8F}"/>
              </a:ext>
            </a:extLst>
          </p:cNvPr>
          <p:cNvSpPr txBox="1"/>
          <p:nvPr/>
        </p:nvSpPr>
        <p:spPr>
          <a:xfrm>
            <a:off x="2790896" y="3779957"/>
            <a:ext cx="1848924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Sélection</a:t>
            </a: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</a:t>
            </a: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données</a:t>
            </a:r>
            <a:endParaRPr lang="es-ES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4" name="Google Shape;889;p38">
            <a:extLst>
              <a:ext uri="{FF2B5EF4-FFF2-40B4-BE49-F238E27FC236}">
                <a16:creationId xmlns:a16="http://schemas.microsoft.com/office/drawing/2014/main" id="{44593C4D-6F83-4C13-9FD5-3DEDF445912C}"/>
              </a:ext>
            </a:extLst>
          </p:cNvPr>
          <p:cNvSpPr/>
          <p:nvPr/>
        </p:nvSpPr>
        <p:spPr>
          <a:xfrm>
            <a:off x="6758899" y="3465218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90;p38">
            <a:extLst>
              <a:ext uri="{FF2B5EF4-FFF2-40B4-BE49-F238E27FC236}">
                <a16:creationId xmlns:a16="http://schemas.microsoft.com/office/drawing/2014/main" id="{14E4617B-BEAF-4086-8664-DF3ABF572E9A}"/>
              </a:ext>
            </a:extLst>
          </p:cNvPr>
          <p:cNvSpPr txBox="1"/>
          <p:nvPr/>
        </p:nvSpPr>
        <p:spPr>
          <a:xfrm>
            <a:off x="6834987" y="3774007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9" name="Google Shape;895;p38">
            <a:extLst>
              <a:ext uri="{FF2B5EF4-FFF2-40B4-BE49-F238E27FC236}">
                <a16:creationId xmlns:a16="http://schemas.microsoft.com/office/drawing/2014/main" id="{6770F2EA-90AE-4481-AE11-3B45CB082A7E}"/>
              </a:ext>
            </a:extLst>
          </p:cNvPr>
          <p:cNvSpPr/>
          <p:nvPr/>
        </p:nvSpPr>
        <p:spPr>
          <a:xfrm>
            <a:off x="4723555" y="3465218"/>
            <a:ext cx="2054428" cy="969975"/>
          </a:xfrm>
          <a:custGeom>
            <a:avLst/>
            <a:gdLst/>
            <a:ahLst/>
            <a:cxnLst/>
            <a:rect l="l" t="t" r="r" b="b"/>
            <a:pathLst>
              <a:path w="30977" h="13004" extrusionOk="0">
                <a:moveTo>
                  <a:pt x="0" y="1"/>
                </a:moveTo>
                <a:lnTo>
                  <a:pt x="3653" y="6503"/>
                </a:lnTo>
                <a:lnTo>
                  <a:pt x="0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896;p38">
            <a:extLst>
              <a:ext uri="{FF2B5EF4-FFF2-40B4-BE49-F238E27FC236}">
                <a16:creationId xmlns:a16="http://schemas.microsoft.com/office/drawing/2014/main" id="{AFC4DA51-49E1-4531-8FEB-CAF1B17414D9}"/>
              </a:ext>
            </a:extLst>
          </p:cNvPr>
          <p:cNvSpPr txBox="1"/>
          <p:nvPr/>
        </p:nvSpPr>
        <p:spPr>
          <a:xfrm>
            <a:off x="4846967" y="3751723"/>
            <a:ext cx="1826756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902;p38">
            <a:extLst>
              <a:ext uri="{FF2B5EF4-FFF2-40B4-BE49-F238E27FC236}">
                <a16:creationId xmlns:a16="http://schemas.microsoft.com/office/drawing/2014/main" id="{26F9D663-B6A4-4702-8893-64D7527DE6E9}"/>
              </a:ext>
            </a:extLst>
          </p:cNvPr>
          <p:cNvSpPr/>
          <p:nvPr/>
        </p:nvSpPr>
        <p:spPr>
          <a:xfrm>
            <a:off x="6096000" y="4584136"/>
            <a:ext cx="2717460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sym typeface="Fira Sans Condensed Medium"/>
              </a:rPr>
              <a:t>7</a:t>
            </a:r>
            <a:r>
              <a:rPr lang="es-ES" sz="1500" dirty="0"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sym typeface="Fira Sans Condensed Medium"/>
              </a:rPr>
              <a:t>colonnes</a:t>
            </a:r>
            <a:endParaRPr sz="1500" b="1" i="1" dirty="0">
              <a:solidFill>
                <a:srgbClr val="548235"/>
              </a:solidFill>
              <a:latin typeface="Google Sans"/>
              <a:sym typeface="Fira Sans Condensed Medium"/>
            </a:endParaRPr>
          </a:p>
        </p:txBody>
      </p:sp>
      <p:sp>
        <p:nvSpPr>
          <p:cNvPr id="25" name="Google Shape;903;p38">
            <a:extLst>
              <a:ext uri="{FF2B5EF4-FFF2-40B4-BE49-F238E27FC236}">
                <a16:creationId xmlns:a16="http://schemas.microsoft.com/office/drawing/2014/main" id="{81697E31-267B-4A2B-8921-3499FBCE9A3E}"/>
              </a:ext>
            </a:extLst>
          </p:cNvPr>
          <p:cNvSpPr/>
          <p:nvPr/>
        </p:nvSpPr>
        <p:spPr>
          <a:xfrm flipH="1">
            <a:off x="2688075" y="4584136"/>
            <a:ext cx="2717460" cy="397500"/>
          </a:xfrm>
          <a:prstGeom prst="homePlate">
            <a:avLst>
              <a:gd name="adj" fmla="val 839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15 </a:t>
            </a:r>
            <a:r>
              <a:rPr lang="es-ES" sz="1600" kern="1200" dirty="0" err="1">
                <a:solidFill>
                  <a:schemeClr val="dk1"/>
                </a:solidFill>
                <a:latin typeface="Google Sans"/>
              </a:rPr>
              <a:t>colonnes</a:t>
            </a: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 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904;p38">
            <a:extLst>
              <a:ext uri="{FF2B5EF4-FFF2-40B4-BE49-F238E27FC236}">
                <a16:creationId xmlns:a16="http://schemas.microsoft.com/office/drawing/2014/main" id="{25B0B804-D9FE-4A7B-91D3-5FE97D24BB45}"/>
              </a:ext>
            </a:extLst>
          </p:cNvPr>
          <p:cNvSpPr txBox="1"/>
          <p:nvPr/>
        </p:nvSpPr>
        <p:spPr>
          <a:xfrm>
            <a:off x="5405535" y="4584136"/>
            <a:ext cx="690465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endParaRPr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902;p38">
            <a:extLst>
              <a:ext uri="{FF2B5EF4-FFF2-40B4-BE49-F238E27FC236}">
                <a16:creationId xmlns:a16="http://schemas.microsoft.com/office/drawing/2014/main" id="{81B27335-AF1C-4515-ADB8-22C2CD4F0F6B}"/>
              </a:ext>
            </a:extLst>
          </p:cNvPr>
          <p:cNvSpPr/>
          <p:nvPr/>
        </p:nvSpPr>
        <p:spPr>
          <a:xfrm>
            <a:off x="6096000" y="2921099"/>
            <a:ext cx="2717459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1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</a:t>
            </a:r>
            <a:r>
              <a:rPr lang="es-ES"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– 1050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images</a:t>
            </a:r>
            <a:endParaRPr sz="1500" b="1" i="1" dirty="0">
              <a:solidFill>
                <a:srgbClr val="548235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2" name="Google Shape;903;p38">
            <a:extLst>
              <a:ext uri="{FF2B5EF4-FFF2-40B4-BE49-F238E27FC236}">
                <a16:creationId xmlns:a16="http://schemas.microsoft.com/office/drawing/2014/main" id="{AEFB18EB-CC90-49C9-A1E6-CCDFDF6923AD}"/>
              </a:ext>
            </a:extLst>
          </p:cNvPr>
          <p:cNvSpPr/>
          <p:nvPr/>
        </p:nvSpPr>
        <p:spPr>
          <a:xfrm flipH="1">
            <a:off x="2683205" y="2921096"/>
            <a:ext cx="2717459" cy="397500"/>
          </a:xfrm>
          <a:prstGeom prst="homePlate">
            <a:avLst>
              <a:gd name="adj" fmla="val 734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1 </a:t>
            </a:r>
            <a:r>
              <a:rPr lang="es-ES" sz="1500" dirty="0" err="1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Datasets</a:t>
            </a:r>
            <a:r>
              <a:rPr lang="es-ES"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– 1050 </a:t>
            </a:r>
            <a:r>
              <a:rPr lang="es-ES" sz="1500" dirty="0" err="1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images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3" name="Google Shape;904;p38">
            <a:extLst>
              <a:ext uri="{FF2B5EF4-FFF2-40B4-BE49-F238E27FC236}">
                <a16:creationId xmlns:a16="http://schemas.microsoft.com/office/drawing/2014/main" id="{4D063A60-8F39-415E-9204-8B99ADD3FC93}"/>
              </a:ext>
            </a:extLst>
          </p:cNvPr>
          <p:cNvSpPr txBox="1"/>
          <p:nvPr/>
        </p:nvSpPr>
        <p:spPr>
          <a:xfrm>
            <a:off x="5400664" y="2913324"/>
            <a:ext cx="695336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endParaRPr lang="fr-FR"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9F33C3B-0058-4DE1-83A5-7510A13D9822}"/>
              </a:ext>
            </a:extLst>
          </p:cNvPr>
          <p:cNvSpPr txBox="1"/>
          <p:nvPr/>
        </p:nvSpPr>
        <p:spPr>
          <a:xfrm>
            <a:off x="1" y="1396756"/>
            <a:ext cx="6673721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Petite analyse pour connaître les données </a:t>
            </a:r>
            <a:r>
              <a:rPr lang="fr-FR" sz="2000" b="1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TEXTUELLES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et les préparer à la mission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446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92424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Variables liées à la description du produit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Google Shape;886;p38">
            <a:extLst>
              <a:ext uri="{FF2B5EF4-FFF2-40B4-BE49-F238E27FC236}">
                <a16:creationId xmlns:a16="http://schemas.microsoft.com/office/drawing/2014/main" id="{0FC5B40C-023C-4EBB-B837-E17F34CBB53B}"/>
              </a:ext>
            </a:extLst>
          </p:cNvPr>
          <p:cNvSpPr/>
          <p:nvPr/>
        </p:nvSpPr>
        <p:spPr>
          <a:xfrm>
            <a:off x="9999267" y="195352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87;p38">
            <a:extLst>
              <a:ext uri="{FF2B5EF4-FFF2-40B4-BE49-F238E27FC236}">
                <a16:creationId xmlns:a16="http://schemas.microsoft.com/office/drawing/2014/main" id="{0BFFF1DF-5421-4FDB-AFA6-A2C69672DCC1}"/>
              </a:ext>
            </a:extLst>
          </p:cNvPr>
          <p:cNvSpPr txBox="1"/>
          <p:nvPr/>
        </p:nvSpPr>
        <p:spPr>
          <a:xfrm>
            <a:off x="10102085" y="510091"/>
            <a:ext cx="1848924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Sélection</a:t>
            </a: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</a:t>
            </a: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données</a:t>
            </a:r>
            <a:endParaRPr lang="es-ES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FD13ADB-1E5C-4007-B0BE-CFEB20F5BE67}"/>
              </a:ext>
            </a:extLst>
          </p:cNvPr>
          <p:cNvSpPr txBox="1"/>
          <p:nvPr/>
        </p:nvSpPr>
        <p:spPr>
          <a:xfrm>
            <a:off x="835633" y="1997984"/>
            <a:ext cx="33297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product_name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product_category_tree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  <a:t>description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retail_price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  <a:t>brand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product_specifications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docs-Roboto"/>
              </a:rPr>
              <a:t>image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trike="sngStrike" dirty="0" err="1">
                <a:solidFill>
                  <a:srgbClr val="000000"/>
                </a:solidFill>
                <a:latin typeface="docs-Roboto"/>
              </a:rPr>
              <a:t>uniq_id</a:t>
            </a:r>
            <a:endParaRPr lang="en-US" strike="sngStrike" dirty="0">
              <a:solidFill>
                <a:srgbClr val="000000"/>
              </a:solidFill>
              <a:latin typeface="docs-Roboto"/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43E9CFAC-24FF-40A1-8D45-2F25E87858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522900"/>
            <a:ext cx="457727" cy="427272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DC9283E0-1160-4863-B94F-A6C01A04121D}"/>
              </a:ext>
            </a:extLst>
          </p:cNvPr>
          <p:cNvSpPr txBox="1"/>
          <p:nvPr/>
        </p:nvSpPr>
        <p:spPr>
          <a:xfrm>
            <a:off x="835633" y="1522898"/>
            <a:ext cx="28146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000000"/>
                </a:solidFill>
                <a:latin typeface="Google Sans"/>
              </a:rPr>
              <a:t>Variables sélectionnées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84C211-1F53-4CFD-9658-CE89EA4CB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037" y="1441429"/>
            <a:ext cx="5920516" cy="4089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C59031A-D38C-4883-932D-0DCEDBCF5138}"/>
              </a:ext>
            </a:extLst>
          </p:cNvPr>
          <p:cNvCxnSpPr>
            <a:cxnSpLocks/>
          </p:cNvCxnSpPr>
          <p:nvPr/>
        </p:nvCxnSpPr>
        <p:spPr>
          <a:xfrm flipV="1">
            <a:off x="5546846" y="4277562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AFF34482-21CE-46FE-A53B-9112980D0CF3}"/>
              </a:ext>
            </a:extLst>
          </p:cNvPr>
          <p:cNvCxnSpPr>
            <a:cxnSpLocks/>
          </p:cNvCxnSpPr>
          <p:nvPr/>
        </p:nvCxnSpPr>
        <p:spPr>
          <a:xfrm flipV="1">
            <a:off x="4817060" y="4277562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BA3E134-796F-4EF5-B961-607363AFE2FC}"/>
              </a:ext>
            </a:extLst>
          </p:cNvPr>
          <p:cNvCxnSpPr>
            <a:cxnSpLocks/>
          </p:cNvCxnSpPr>
          <p:nvPr/>
        </p:nvCxnSpPr>
        <p:spPr>
          <a:xfrm flipV="1">
            <a:off x="4452167" y="4268278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44C4DFE9-57F9-428E-B1EA-0204C2A77FA5}"/>
              </a:ext>
            </a:extLst>
          </p:cNvPr>
          <p:cNvCxnSpPr>
            <a:cxnSpLocks/>
          </p:cNvCxnSpPr>
          <p:nvPr/>
        </p:nvCxnSpPr>
        <p:spPr>
          <a:xfrm flipV="1">
            <a:off x="7024015" y="4277562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A1035CCB-41EF-4B0B-A9DD-760E70C6DAE2}"/>
              </a:ext>
            </a:extLst>
          </p:cNvPr>
          <p:cNvCxnSpPr>
            <a:cxnSpLocks/>
          </p:cNvCxnSpPr>
          <p:nvPr/>
        </p:nvCxnSpPr>
        <p:spPr>
          <a:xfrm flipV="1">
            <a:off x="7383947" y="4304560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9492F4D3-4251-4AC7-8A3F-F8F01B9B439D}"/>
              </a:ext>
            </a:extLst>
          </p:cNvPr>
          <p:cNvCxnSpPr>
            <a:cxnSpLocks/>
          </p:cNvCxnSpPr>
          <p:nvPr/>
        </p:nvCxnSpPr>
        <p:spPr>
          <a:xfrm flipV="1">
            <a:off x="8100832" y="4289944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BA1C1622-1EC1-4B7F-BA54-6CDF2CE18A12}"/>
              </a:ext>
            </a:extLst>
          </p:cNvPr>
          <p:cNvCxnSpPr>
            <a:cxnSpLocks/>
          </p:cNvCxnSpPr>
          <p:nvPr/>
        </p:nvCxnSpPr>
        <p:spPr>
          <a:xfrm flipV="1">
            <a:off x="8833704" y="4306871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7AD4EE5-6E8A-47CC-8A63-13D3279491B4}"/>
              </a:ext>
            </a:extLst>
          </p:cNvPr>
          <p:cNvSpPr/>
          <p:nvPr/>
        </p:nvSpPr>
        <p:spPr>
          <a:xfrm>
            <a:off x="4415386" y="1479687"/>
            <a:ext cx="1728360" cy="274387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0579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29790</TotalTime>
  <Words>2258</Words>
  <Application>Microsoft Office PowerPoint</Application>
  <PresentationFormat>Grand écran</PresentationFormat>
  <Paragraphs>468</Paragraphs>
  <Slides>51</Slides>
  <Notes>49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62" baseType="lpstr">
      <vt:lpstr>-apple-system</vt:lpstr>
      <vt:lpstr>Arial</vt:lpstr>
      <vt:lpstr>Calibri</vt:lpstr>
      <vt:lpstr>Calibri Light</vt:lpstr>
      <vt:lpstr>Calibri Light (En-têtes)</vt:lpstr>
      <vt:lpstr>docs-Roboto</vt:lpstr>
      <vt:lpstr>Fira Sans Condensed Medium</vt:lpstr>
      <vt:lpstr>Google Sans</vt:lpstr>
      <vt:lpstr>Montserrat</vt:lpstr>
      <vt:lpstr>Wingdings</vt:lpstr>
      <vt:lpstr>Office Theme</vt:lpstr>
      <vt:lpstr>Formation Data Scientist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</dc:creator>
  <cp:lastModifiedBy>Samir Hinojosa Diazgranados</cp:lastModifiedBy>
  <cp:revision>692</cp:revision>
  <cp:lastPrinted>2021-09-06T10:04:02Z</cp:lastPrinted>
  <dcterms:created xsi:type="dcterms:W3CDTF">2019-08-03T17:49:11Z</dcterms:created>
  <dcterms:modified xsi:type="dcterms:W3CDTF">2021-12-01T11:18:35Z</dcterms:modified>
</cp:coreProperties>
</file>